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70" r:id="rId6"/>
    <p:sldId id="271" r:id="rId7"/>
    <p:sldId id="266" r:id="rId8"/>
    <p:sldId id="268" r:id="rId9"/>
    <p:sldId id="272" r:id="rId10"/>
    <p:sldId id="269" r:id="rId11"/>
    <p:sldId id="263" r:id="rId12"/>
    <p:sldId id="260" r:id="rId13"/>
    <p:sldId id="264" r:id="rId14"/>
    <p:sldId id="261" r:id="rId15"/>
  </p:sldIdLst>
  <p:sldSz cx="12192000" cy="6858000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76071" autoAdjust="0"/>
  </p:normalViewPr>
  <p:slideViewPr>
    <p:cSldViewPr snapToGrid="0">
      <p:cViewPr varScale="1">
        <p:scale>
          <a:sx n="69" d="100"/>
          <a:sy n="69" d="100"/>
        </p:scale>
        <p:origin x="432" y="6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4B5B6-C4B4-4EC5-93FE-0307EAAE6541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B97B9-1CA3-4971-AFFF-CDB3D7D3B9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849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92451-DADF-40BD-99DE-4C21EF6ECBF7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A518E-E22C-4F61-85AB-EF0B092C28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59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518E-E22C-4F61-85AB-EF0B092C28A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90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再検出</a:t>
            </a:r>
            <a:endParaRPr kumimoji="1" lang="en-US" altLang="ja-JP" dirty="0" smtClean="0"/>
          </a:p>
          <a:p>
            <a:r>
              <a:rPr kumimoji="1" lang="ja-JP" altLang="en-US" dirty="0" smtClean="0"/>
              <a:t>追跡の開始の座標などのパラメータ人が指定→自動で検出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518E-E22C-4F61-85AB-EF0B092C28A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26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23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74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17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584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136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29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716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303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05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05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96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C36B9-9EF3-48B0-BECF-872A75F63863}" type="datetimeFigureOut">
              <a:rPr kumimoji="1" lang="ja-JP" altLang="en-US" smtClean="0"/>
              <a:t>2014/10/14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5C233-088F-4D99-9301-C9263E5A9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43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144110"/>
            <a:ext cx="9144000" cy="1094390"/>
          </a:xfrm>
        </p:spPr>
        <p:txBody>
          <a:bodyPr>
            <a:normAutofit/>
          </a:bodyPr>
          <a:lstStyle/>
          <a:p>
            <a:r>
              <a:rPr lang="ja-JP" altLang="en-US" sz="4400" dirty="0" smtClean="0"/>
              <a:t>動画像</a:t>
            </a:r>
            <a:r>
              <a:rPr lang="ja-JP" altLang="en-US" sz="4400" dirty="0"/>
              <a:t>処理</a:t>
            </a:r>
            <a:r>
              <a:rPr lang="ja-JP" altLang="en-US" sz="4400" dirty="0" smtClean="0"/>
              <a:t>によるオフサイド検出</a:t>
            </a:r>
            <a:endParaRPr kumimoji="1"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953375" y="4700588"/>
            <a:ext cx="3262313" cy="12573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2800" dirty="0" smtClean="0"/>
              <a:t>発表者：東中陽介</a:t>
            </a:r>
            <a:endParaRPr kumimoji="1" lang="en-US" altLang="ja-JP" sz="2800" dirty="0" smtClean="0"/>
          </a:p>
          <a:p>
            <a:pPr algn="l"/>
            <a:r>
              <a:rPr lang="ja-JP" altLang="en-US" sz="2800" dirty="0" smtClean="0"/>
              <a:t>指導者：張力峰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951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lang="ja-JP" altLang="en-US" dirty="0" smtClean="0"/>
              <a:t>座標変換</a:t>
            </a:r>
            <a:endParaRPr kumimoji="1" lang="ja-JP" altLang="en-US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 smtClean="0"/>
              <a:t>射影変換</a:t>
            </a:r>
            <a:endParaRPr lang="ja-JP" altLang="en-US" sz="28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2" y="2451656"/>
            <a:ext cx="4748061" cy="316537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46" y="2451655"/>
            <a:ext cx="4816875" cy="3165375"/>
          </a:xfrm>
          <a:prstGeom prst="rect">
            <a:avLst/>
          </a:prstGeom>
        </p:spPr>
      </p:pic>
      <p:sp>
        <p:nvSpPr>
          <p:cNvPr id="9" name="下矢印 8"/>
          <p:cNvSpPr/>
          <p:nvPr/>
        </p:nvSpPr>
        <p:spPr>
          <a:xfrm rot="16200000">
            <a:off x="5870219" y="3577893"/>
            <a:ext cx="620110" cy="630620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03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kumimoji="1" lang="ja-JP" altLang="en-US" dirty="0" smtClean="0"/>
              <a:t>今後の予定</a:t>
            </a:r>
            <a:endParaRPr kumimoji="1" lang="ja-JP" altLang="en-US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6" name="サブタイトル 2"/>
          <p:cNvSpPr>
            <a:spLocks noGrp="1"/>
          </p:cNvSpPr>
          <p:nvPr>
            <p:ph type="subTitle" idx="1"/>
          </p:nvPr>
        </p:nvSpPr>
        <p:spPr>
          <a:xfrm>
            <a:off x="1355834" y="1589061"/>
            <a:ext cx="9785131" cy="3816020"/>
          </a:xfrm>
        </p:spPr>
        <p:txBody>
          <a:bodyPr>
            <a:noAutofit/>
          </a:bodyPr>
          <a:lstStyle/>
          <a:p>
            <a:pPr algn="l"/>
            <a:r>
              <a:rPr lang="ja-JP" altLang="en-US" sz="2800" dirty="0" smtClean="0"/>
              <a:t>・追跡において選手同士が接近した場合の誤検出をなくす方法</a:t>
            </a:r>
            <a:endParaRPr lang="en-US" altLang="ja-JP" sz="2800" dirty="0" smtClean="0"/>
          </a:p>
          <a:p>
            <a:pPr algn="l"/>
            <a:r>
              <a:rPr lang="en-US" altLang="ja-JP" sz="2800" dirty="0"/>
              <a:t> </a:t>
            </a:r>
            <a:r>
              <a:rPr lang="en-US" altLang="ja-JP" sz="2800" dirty="0" smtClean="0"/>
              <a:t>  </a:t>
            </a:r>
            <a:r>
              <a:rPr lang="ja-JP" altLang="en-US" sz="2800" dirty="0" smtClean="0"/>
              <a:t>を検討する</a:t>
            </a:r>
            <a:endParaRPr lang="en-US" altLang="ja-JP" sz="2800" dirty="0" smtClean="0"/>
          </a:p>
          <a:p>
            <a:pPr algn="l"/>
            <a:r>
              <a:rPr kumimoji="1" lang="ja-JP" altLang="en-US" sz="2800" dirty="0" smtClean="0"/>
              <a:t>・</a:t>
            </a:r>
            <a:r>
              <a:rPr lang="ja-JP" altLang="en-US" sz="2800" dirty="0" smtClean="0"/>
              <a:t>オフサイドのタイミングの判定部分を作る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・処理速度の</a:t>
            </a:r>
            <a:r>
              <a:rPr lang="ja-JP" altLang="en-US" sz="2800" dirty="0" smtClean="0"/>
              <a:t>向上</a:t>
            </a:r>
            <a:r>
              <a:rPr lang="en-US" altLang="ja-JP" sz="2800" dirty="0" smtClean="0"/>
              <a:t>(</a:t>
            </a:r>
            <a:r>
              <a:rPr lang="ja-JP" altLang="en-US" sz="2800" dirty="0"/>
              <a:t>約</a:t>
            </a:r>
            <a:r>
              <a:rPr lang="en-US" altLang="ja-JP" sz="2800" dirty="0" smtClean="0"/>
              <a:t>60ms/</a:t>
            </a:r>
            <a:r>
              <a:rPr lang="ja-JP" altLang="en-US" sz="2800" dirty="0" smtClean="0"/>
              <a:t>フレーム</a:t>
            </a:r>
            <a:r>
              <a:rPr lang="en-US" altLang="ja-JP" sz="2800" dirty="0" smtClean="0"/>
              <a:t>)</a:t>
            </a:r>
            <a:endParaRPr lang="ja-JP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57597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kumimoji="1" lang="ja-JP" altLang="en-US" dirty="0" smtClean="0"/>
              <a:t>流れ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03434" y="1664631"/>
            <a:ext cx="9785131" cy="4310499"/>
          </a:xfrm>
        </p:spPr>
        <p:txBody>
          <a:bodyPr>
            <a:noAutofit/>
          </a:bodyPr>
          <a:lstStyle/>
          <a:p>
            <a:pPr fontAlgn="base"/>
            <a:r>
              <a:rPr lang="ja-JP" altLang="en-US" sz="2800" dirty="0"/>
              <a:t>動画中の</a:t>
            </a:r>
            <a:r>
              <a:rPr lang="ja-JP" altLang="en-US" sz="2800" dirty="0" smtClean="0"/>
              <a:t>選手を</a:t>
            </a:r>
            <a:r>
              <a:rPr lang="ja-JP" altLang="en-US" sz="2800" dirty="0"/>
              <a:t>検出してその座標を求める</a:t>
            </a:r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/>
              <a:t>座標の変換を行う</a:t>
            </a:r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 smtClean="0"/>
              <a:t>オフサイドラインを</a:t>
            </a:r>
            <a:r>
              <a:rPr lang="ja-JP" altLang="en-US" sz="2800" dirty="0"/>
              <a:t>検出</a:t>
            </a:r>
            <a:r>
              <a:rPr lang="ja-JP" altLang="en-US" sz="2800" dirty="0" smtClean="0"/>
              <a:t>する</a:t>
            </a:r>
            <a:endParaRPr lang="ja-JP" altLang="en-US" sz="2800" dirty="0"/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/>
              <a:t>オフサイドポジションにいる選手を求める</a:t>
            </a:r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 smtClean="0"/>
              <a:t>ボール</a:t>
            </a:r>
            <a:r>
              <a:rPr lang="ja-JP" altLang="en-US" sz="2800" dirty="0"/>
              <a:t>を検出し、オフサイドとなるタイミングを</a:t>
            </a:r>
            <a:r>
              <a:rPr lang="ja-JP" altLang="en-US" sz="2800" dirty="0" smtClean="0"/>
              <a:t>求める</a:t>
            </a:r>
            <a:endParaRPr lang="en-US" altLang="ja-JP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648607" y="1589061"/>
            <a:ext cx="6842234" cy="507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8071944" y="2096814"/>
            <a:ext cx="3957146" cy="768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ja-JP" altLang="en-US" sz="2800" dirty="0"/>
              <a:t>→背景差分とラベリング</a:t>
            </a:r>
            <a:endParaRPr lang="en-US" altLang="ja-JP" sz="2800" dirty="0"/>
          </a:p>
          <a:p>
            <a:pPr algn="l" fontAlgn="base"/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4528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lang="ja-JP" altLang="en-US" dirty="0"/>
              <a:t>動画中の</a:t>
            </a:r>
            <a:r>
              <a:rPr lang="ja-JP" altLang="en-US" dirty="0" smtClean="0"/>
              <a:t>選手の検出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03434" y="1393872"/>
            <a:ext cx="9785131" cy="928667"/>
          </a:xfrm>
        </p:spPr>
        <p:txBody>
          <a:bodyPr>
            <a:normAutofit/>
          </a:bodyPr>
          <a:lstStyle/>
          <a:p>
            <a:pPr fontAlgn="base"/>
            <a:r>
              <a:rPr lang="ja-JP" altLang="en-US" sz="2800" dirty="0" smtClean="0"/>
              <a:t>背景差分とラベリング</a:t>
            </a:r>
            <a:endParaRPr lang="en-US" altLang="ja-JP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1413023" y="6016543"/>
            <a:ext cx="2916621" cy="50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ja-JP" altLang="en-US" sz="2800" dirty="0" smtClean="0"/>
              <a:t>入力</a:t>
            </a:r>
            <a:r>
              <a:rPr lang="ja-JP" altLang="en-US" sz="2800" dirty="0"/>
              <a:t>フレーム</a:t>
            </a:r>
            <a:endParaRPr lang="en-US" altLang="ja-JP" sz="2800" dirty="0"/>
          </a:p>
        </p:txBody>
      </p:sp>
      <p:sp>
        <p:nvSpPr>
          <p:cNvPr id="8" name="サブタイトル 2"/>
          <p:cNvSpPr txBox="1">
            <a:spLocks/>
          </p:cNvSpPr>
          <p:nvPr/>
        </p:nvSpPr>
        <p:spPr>
          <a:xfrm>
            <a:off x="7605425" y="6019144"/>
            <a:ext cx="2916621" cy="50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ja-JP" altLang="en-US" sz="2800" dirty="0" smtClean="0"/>
              <a:t>背景画像</a:t>
            </a:r>
            <a:endParaRPr lang="en-US" altLang="ja-JP" sz="2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2" y="2168973"/>
            <a:ext cx="5397869" cy="359857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17" y="2168973"/>
            <a:ext cx="5397870" cy="35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lang="ja-JP" altLang="en-US" dirty="0"/>
              <a:t>動画中の</a:t>
            </a:r>
            <a:r>
              <a:rPr lang="ja-JP" altLang="en-US" dirty="0" smtClean="0"/>
              <a:t>選手の検出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03434" y="1393872"/>
            <a:ext cx="9785131" cy="928667"/>
          </a:xfrm>
        </p:spPr>
        <p:txBody>
          <a:bodyPr>
            <a:normAutofit/>
          </a:bodyPr>
          <a:lstStyle/>
          <a:p>
            <a:pPr fontAlgn="base"/>
            <a:r>
              <a:rPr lang="ja-JP" altLang="en-US" sz="2800" dirty="0" smtClean="0"/>
              <a:t>背景差分とラベリング</a:t>
            </a:r>
            <a:endParaRPr lang="en-US" altLang="ja-JP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51" y="2168974"/>
            <a:ext cx="5397869" cy="35985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3" y="2168975"/>
            <a:ext cx="5397867" cy="3598578"/>
          </a:xfrm>
          <a:prstGeom prst="rect">
            <a:avLst/>
          </a:prstGeom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1413023" y="6016543"/>
            <a:ext cx="2916621" cy="50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ja-JP" altLang="en-US" sz="2800" dirty="0" smtClean="0"/>
              <a:t>背景差分</a:t>
            </a:r>
            <a:r>
              <a:rPr lang="ja-JP" altLang="en-US" sz="2800" dirty="0"/>
              <a:t>画像</a:t>
            </a:r>
            <a:endParaRPr lang="en-US" altLang="ja-JP" sz="2800" dirty="0"/>
          </a:p>
        </p:txBody>
      </p:sp>
      <p:sp>
        <p:nvSpPr>
          <p:cNvPr id="8" name="サブタイトル 2"/>
          <p:cNvSpPr txBox="1">
            <a:spLocks/>
          </p:cNvSpPr>
          <p:nvPr/>
        </p:nvSpPr>
        <p:spPr>
          <a:xfrm>
            <a:off x="7605425" y="6019144"/>
            <a:ext cx="2916621" cy="50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ja-JP" altLang="en-US" sz="2800" dirty="0" smtClean="0"/>
              <a:t>ラベリング結果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2332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 smtClean="0"/>
              <a:t>オフサイドとは</a:t>
            </a:r>
            <a:endParaRPr kumimoji="1" lang="ja-JP" altLang="en-US" dirty="0"/>
          </a:p>
        </p:txBody>
      </p:sp>
      <p:pic>
        <p:nvPicPr>
          <p:cNvPr id="1028" name="Picture 4" descr="オフサイド（基本パターン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69" y="1535288"/>
            <a:ext cx="6088062" cy="46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05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kumimoji="1" lang="ja-JP" altLang="en-US" dirty="0" smtClean="0"/>
              <a:t>背景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55834" y="1589061"/>
            <a:ext cx="9785131" cy="3816020"/>
          </a:xfrm>
        </p:spPr>
        <p:txBody>
          <a:bodyPr>
            <a:noAutofit/>
          </a:bodyPr>
          <a:lstStyle/>
          <a:p>
            <a:pPr algn="l"/>
            <a:r>
              <a:rPr lang="ja-JP" altLang="en-US" sz="2800" dirty="0" smtClean="0"/>
              <a:t>オフサイドのタイミングがシビアである場合が多々あり、オフサイドの判定を行う線審はタッチラインとゴールラインの判定も行う必要もあるため、状況によりオフサイドの判定を誤審してしまう場合がある</a:t>
            </a:r>
            <a:endParaRPr lang="en-US" altLang="ja-JP" sz="2800" dirty="0" smtClean="0"/>
          </a:p>
          <a:p>
            <a:pPr algn="l"/>
            <a:endParaRPr lang="en-US" altLang="ja-JP" sz="2800" dirty="0"/>
          </a:p>
          <a:p>
            <a:pPr algn="l"/>
            <a:endParaRPr lang="en-US" altLang="ja-JP" sz="2800" dirty="0" smtClean="0"/>
          </a:p>
          <a:p>
            <a:pPr algn="l"/>
            <a:r>
              <a:rPr lang="ja-JP" altLang="en-US" sz="2800" dirty="0" smtClean="0"/>
              <a:t>誤審をなくし、線審の負担を軽減するため、オフサイドの自動検出を行う</a:t>
            </a:r>
            <a:endParaRPr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5785945" y="3181761"/>
            <a:ext cx="620110" cy="630620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171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kumimoji="1" lang="ja-JP" altLang="en-US" dirty="0" smtClean="0"/>
              <a:t>処理の流れ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64324" y="1881363"/>
            <a:ext cx="10263351" cy="4111664"/>
          </a:xfrm>
        </p:spPr>
        <p:txBody>
          <a:bodyPr>
            <a:noAutofit/>
          </a:bodyPr>
          <a:lstStyle/>
          <a:p>
            <a:pPr fontAlgn="base"/>
            <a:r>
              <a:rPr lang="ja-JP" altLang="en-US" sz="2800" dirty="0" smtClean="0"/>
              <a:t>選手の検出・追跡</a:t>
            </a:r>
            <a:endParaRPr lang="ja-JP" altLang="en-US" sz="2800" dirty="0"/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/>
              <a:t>座標の</a:t>
            </a:r>
            <a:r>
              <a:rPr lang="ja-JP" altLang="en-US" sz="2800" dirty="0" smtClean="0"/>
              <a:t>変換</a:t>
            </a:r>
            <a:endParaRPr lang="en-US" altLang="ja-JP" sz="2800" dirty="0" smtClean="0"/>
          </a:p>
          <a:p>
            <a:pPr fontAlgn="base"/>
            <a:r>
              <a:rPr lang="ja-JP" altLang="en-US" sz="2800" dirty="0" smtClean="0"/>
              <a:t>↓</a:t>
            </a:r>
            <a:endParaRPr lang="ja-JP" altLang="en-US" sz="2800" dirty="0"/>
          </a:p>
          <a:p>
            <a:pPr fontAlgn="base"/>
            <a:r>
              <a:rPr lang="ja-JP" altLang="en-US" sz="2800" dirty="0" smtClean="0"/>
              <a:t>オフサイドラインの</a:t>
            </a:r>
            <a:r>
              <a:rPr lang="ja-JP" altLang="en-US" sz="2800" dirty="0" smtClean="0"/>
              <a:t>推定、オフサイドポジション</a:t>
            </a:r>
            <a:r>
              <a:rPr lang="ja-JP" altLang="en-US" sz="2800" dirty="0"/>
              <a:t>にいる</a:t>
            </a:r>
            <a:r>
              <a:rPr lang="ja-JP" altLang="en-US" sz="2800" dirty="0" smtClean="0"/>
              <a:t>選手の判定</a:t>
            </a:r>
            <a:endParaRPr lang="ja-JP" altLang="en-US" sz="2800" dirty="0"/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 smtClean="0"/>
              <a:t>オフサイド</a:t>
            </a:r>
            <a:r>
              <a:rPr lang="ja-JP" altLang="en-US" sz="2800" dirty="0"/>
              <a:t>となるタイミングを</a:t>
            </a:r>
            <a:r>
              <a:rPr lang="ja-JP" altLang="en-US" sz="2800" dirty="0" smtClean="0"/>
              <a:t>求める</a:t>
            </a:r>
            <a:endParaRPr lang="en-US" altLang="ja-JP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0256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kumimoji="1" lang="ja-JP" altLang="en-US" dirty="0" smtClean="0"/>
              <a:t>処理の流れ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64324" y="1881363"/>
            <a:ext cx="10263351" cy="4111664"/>
          </a:xfrm>
        </p:spPr>
        <p:txBody>
          <a:bodyPr>
            <a:noAutofit/>
          </a:bodyPr>
          <a:lstStyle/>
          <a:p>
            <a:pPr fontAlgn="base"/>
            <a:r>
              <a:rPr lang="ja-JP" altLang="en-US" sz="2800" dirty="0" smtClean="0"/>
              <a:t>選手の検出・追跡</a:t>
            </a:r>
            <a:endParaRPr lang="ja-JP" altLang="en-US" sz="2800" dirty="0"/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/>
              <a:t>座標の</a:t>
            </a:r>
            <a:r>
              <a:rPr lang="ja-JP" altLang="en-US" sz="2800" dirty="0" smtClean="0"/>
              <a:t>変換</a:t>
            </a:r>
            <a:endParaRPr lang="en-US" altLang="ja-JP" sz="2800" dirty="0" smtClean="0"/>
          </a:p>
          <a:p>
            <a:pPr fontAlgn="base"/>
            <a:r>
              <a:rPr lang="ja-JP" altLang="en-US" sz="2800" dirty="0" smtClean="0"/>
              <a:t>↓</a:t>
            </a:r>
            <a:endParaRPr lang="ja-JP" altLang="en-US" sz="2800" dirty="0"/>
          </a:p>
          <a:p>
            <a:pPr fontAlgn="base"/>
            <a:r>
              <a:rPr lang="ja-JP" altLang="en-US" sz="2800" dirty="0" smtClean="0"/>
              <a:t>オフサイドラインの</a:t>
            </a:r>
            <a:r>
              <a:rPr lang="ja-JP" altLang="en-US" sz="2800" dirty="0" smtClean="0"/>
              <a:t>推定、オフサイドポジション</a:t>
            </a:r>
            <a:r>
              <a:rPr lang="ja-JP" altLang="en-US" sz="2800" dirty="0"/>
              <a:t>にいる</a:t>
            </a:r>
            <a:r>
              <a:rPr lang="ja-JP" altLang="en-US" sz="2800" dirty="0" smtClean="0"/>
              <a:t>選手の判定</a:t>
            </a:r>
            <a:endParaRPr lang="ja-JP" altLang="en-US" sz="2800" dirty="0"/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 smtClean="0"/>
              <a:t>オフサイド</a:t>
            </a:r>
            <a:r>
              <a:rPr lang="ja-JP" altLang="en-US" sz="2800" dirty="0"/>
              <a:t>となるタイミングを</a:t>
            </a:r>
            <a:r>
              <a:rPr lang="ja-JP" altLang="en-US" sz="2800" dirty="0" smtClean="0"/>
              <a:t>求める</a:t>
            </a:r>
            <a:endParaRPr lang="en-US" altLang="ja-JP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833241" y="1859253"/>
            <a:ext cx="706104" cy="4632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88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kumimoji="1" lang="ja-JP" altLang="en-US" dirty="0" smtClean="0"/>
              <a:t>処理の流れ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64324" y="1881363"/>
            <a:ext cx="10263351" cy="4111664"/>
          </a:xfrm>
        </p:spPr>
        <p:txBody>
          <a:bodyPr>
            <a:noAutofit/>
          </a:bodyPr>
          <a:lstStyle/>
          <a:p>
            <a:pPr fontAlgn="base"/>
            <a:r>
              <a:rPr lang="ja-JP" altLang="en-US" sz="2800" dirty="0" smtClean="0"/>
              <a:t>選手の検出・追跡</a:t>
            </a:r>
            <a:endParaRPr lang="ja-JP" altLang="en-US" sz="2800" dirty="0"/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/>
              <a:t>座標の</a:t>
            </a:r>
            <a:r>
              <a:rPr lang="ja-JP" altLang="en-US" sz="2800" dirty="0" smtClean="0"/>
              <a:t>変換</a:t>
            </a:r>
            <a:endParaRPr lang="en-US" altLang="ja-JP" sz="2800" dirty="0" smtClean="0"/>
          </a:p>
          <a:p>
            <a:pPr fontAlgn="base"/>
            <a:r>
              <a:rPr lang="ja-JP" altLang="en-US" sz="2800" dirty="0" smtClean="0"/>
              <a:t>↓</a:t>
            </a:r>
            <a:endParaRPr lang="ja-JP" altLang="en-US" sz="2800" dirty="0"/>
          </a:p>
          <a:p>
            <a:pPr fontAlgn="base"/>
            <a:r>
              <a:rPr lang="ja-JP" altLang="en-US" sz="2800" dirty="0" smtClean="0"/>
              <a:t>オフサイドラインの</a:t>
            </a:r>
            <a:r>
              <a:rPr lang="ja-JP" altLang="en-US" sz="2800" dirty="0" smtClean="0"/>
              <a:t>推定、オフサイドポジション</a:t>
            </a:r>
            <a:r>
              <a:rPr lang="ja-JP" altLang="en-US" sz="2800" dirty="0"/>
              <a:t>にいる</a:t>
            </a:r>
            <a:r>
              <a:rPr lang="ja-JP" altLang="en-US" sz="2800" dirty="0" smtClean="0"/>
              <a:t>選手の判定</a:t>
            </a:r>
            <a:endParaRPr lang="ja-JP" altLang="en-US" sz="2800" dirty="0"/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 smtClean="0"/>
              <a:t>オフサイド</a:t>
            </a:r>
            <a:r>
              <a:rPr lang="ja-JP" altLang="en-US" sz="2800" dirty="0"/>
              <a:t>となるタイミングを</a:t>
            </a:r>
            <a:r>
              <a:rPr lang="ja-JP" altLang="en-US" sz="2800" dirty="0" smtClean="0"/>
              <a:t>求める</a:t>
            </a:r>
            <a:endParaRPr lang="en-US" altLang="ja-JP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6719931" y="1881363"/>
            <a:ext cx="733813" cy="441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715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>
            <a:normAutofit/>
          </a:bodyPr>
          <a:lstStyle/>
          <a:p>
            <a:pPr fontAlgn="base"/>
            <a:r>
              <a:rPr lang="ja-JP" altLang="en-US" dirty="0" smtClean="0"/>
              <a:t>選手の追跡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64324" y="1364159"/>
            <a:ext cx="10263351" cy="449804"/>
          </a:xfrm>
        </p:spPr>
        <p:txBody>
          <a:bodyPr>
            <a:noAutofit/>
          </a:bodyPr>
          <a:lstStyle/>
          <a:p>
            <a:pPr fontAlgn="base"/>
            <a:r>
              <a:rPr lang="ja-JP" altLang="en-US" sz="2800" dirty="0" smtClean="0"/>
              <a:t>テンプレートマッチ</a:t>
            </a:r>
            <a:r>
              <a:rPr lang="ja-JP" altLang="en-US" sz="2800" dirty="0"/>
              <a:t>ング</a:t>
            </a:r>
            <a:endParaRPr lang="en-US" altLang="ja-JP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648659" y="4376004"/>
            <a:ext cx="2055598" cy="588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800" dirty="0" smtClean="0"/>
              <a:t>前フレーム</a:t>
            </a:r>
            <a:endParaRPr lang="ja-JP" altLang="en-US" sz="2800" dirty="0"/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5462677" y="4400801"/>
            <a:ext cx="2615273" cy="678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800" dirty="0" smtClean="0"/>
              <a:t>現在のフレーム</a:t>
            </a:r>
            <a:endParaRPr lang="ja-JP" altLang="en-US" sz="2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49" y="2100055"/>
            <a:ext cx="3285546" cy="203855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679" y="2124857"/>
            <a:ext cx="3136384" cy="192364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906" y="5339834"/>
            <a:ext cx="3133333" cy="67619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860" y="6186766"/>
            <a:ext cx="180952" cy="34285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459" y="5923284"/>
            <a:ext cx="2168225" cy="476250"/>
          </a:xfrm>
          <a:prstGeom prst="rect">
            <a:avLst/>
          </a:prstGeom>
        </p:spPr>
      </p:pic>
      <p:sp>
        <p:nvSpPr>
          <p:cNvPr id="17" name="サブタイトル 2"/>
          <p:cNvSpPr txBox="1">
            <a:spLocks/>
          </p:cNvSpPr>
          <p:nvPr/>
        </p:nvSpPr>
        <p:spPr>
          <a:xfrm>
            <a:off x="5191470" y="5580652"/>
            <a:ext cx="3727960" cy="365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ja-JP" altLang="en-US" dirty="0" smtClean="0"/>
              <a:t>数フレームの平均をとる</a:t>
            </a:r>
            <a:endParaRPr lang="en-US" altLang="ja-JP" dirty="0"/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4518967" y="6256842"/>
            <a:ext cx="1486417" cy="2379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 flipH="1">
            <a:off x="6111964" y="2502622"/>
            <a:ext cx="568519" cy="727953"/>
          </a:xfrm>
          <a:prstGeom prst="rect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>
            <a:stCxn id="26" idx="1"/>
            <a:endCxn id="22" idx="1"/>
          </p:cNvCxnSpPr>
          <p:nvPr/>
        </p:nvCxnSpPr>
        <p:spPr>
          <a:xfrm flipH="1" flipV="1">
            <a:off x="6680483" y="2866599"/>
            <a:ext cx="1783557" cy="1633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サブタイトル 2"/>
          <p:cNvSpPr txBox="1">
            <a:spLocks/>
          </p:cNvSpPr>
          <p:nvPr/>
        </p:nvSpPr>
        <p:spPr>
          <a:xfrm>
            <a:off x="8464040" y="2532960"/>
            <a:ext cx="3727960" cy="994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ja-JP" altLang="en-US" dirty="0" smtClean="0"/>
              <a:t>前フレームの周囲で</a:t>
            </a:r>
            <a:endParaRPr lang="en-US" altLang="ja-JP" dirty="0" smtClean="0"/>
          </a:p>
          <a:p>
            <a:pPr fontAlgn="base"/>
            <a:r>
              <a:rPr lang="ja-JP" altLang="en-US" dirty="0" smtClean="0"/>
              <a:t>最も似ている箇所を探す</a:t>
            </a:r>
            <a:endParaRPr lang="en-US" altLang="ja-JP" dirty="0" smtClean="0"/>
          </a:p>
          <a:p>
            <a:pPr fontAlgn="base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735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>
            <a:normAutofit/>
          </a:bodyPr>
          <a:lstStyle/>
          <a:p>
            <a:pPr fontAlgn="base"/>
            <a:r>
              <a:rPr lang="ja-JP" altLang="en-US" dirty="0" smtClean="0"/>
              <a:t>選手の追跡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64324" y="1364159"/>
            <a:ext cx="10263351" cy="449804"/>
          </a:xfrm>
        </p:spPr>
        <p:txBody>
          <a:bodyPr>
            <a:noAutofit/>
          </a:bodyPr>
          <a:lstStyle/>
          <a:p>
            <a:pPr fontAlgn="base"/>
            <a:r>
              <a:rPr lang="ja-JP" altLang="en-US" sz="2800" dirty="0" smtClean="0"/>
              <a:t>テンプレートマッチ</a:t>
            </a:r>
            <a:r>
              <a:rPr lang="ja-JP" altLang="en-US" sz="2800" dirty="0"/>
              <a:t>ング</a:t>
            </a:r>
            <a:endParaRPr lang="en-US" altLang="ja-JP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pic>
        <p:nvPicPr>
          <p:cNvPr id="5" name="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6999" y="2038865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83779"/>
            <a:ext cx="9144000" cy="987480"/>
          </a:xfrm>
        </p:spPr>
        <p:txBody>
          <a:bodyPr/>
          <a:lstStyle/>
          <a:p>
            <a:r>
              <a:rPr kumimoji="1" lang="ja-JP" altLang="en-US" dirty="0" smtClean="0"/>
              <a:t>処理の流れ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64324" y="1881363"/>
            <a:ext cx="10263351" cy="4111664"/>
          </a:xfrm>
        </p:spPr>
        <p:txBody>
          <a:bodyPr>
            <a:noAutofit/>
          </a:bodyPr>
          <a:lstStyle/>
          <a:p>
            <a:pPr fontAlgn="base"/>
            <a:r>
              <a:rPr lang="ja-JP" altLang="en-US" sz="2800" dirty="0" smtClean="0"/>
              <a:t>選手の検出・追跡</a:t>
            </a:r>
            <a:endParaRPr lang="ja-JP" altLang="en-US" sz="2800" dirty="0"/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/>
              <a:t>座標の</a:t>
            </a:r>
            <a:r>
              <a:rPr lang="ja-JP" altLang="en-US" sz="2800" dirty="0" smtClean="0"/>
              <a:t>変換</a:t>
            </a:r>
            <a:endParaRPr lang="en-US" altLang="ja-JP" sz="2800" dirty="0" smtClean="0"/>
          </a:p>
          <a:p>
            <a:pPr fontAlgn="base"/>
            <a:r>
              <a:rPr lang="ja-JP" altLang="en-US" sz="2800" dirty="0" smtClean="0"/>
              <a:t>↓</a:t>
            </a:r>
            <a:endParaRPr lang="ja-JP" altLang="en-US" sz="2800" dirty="0"/>
          </a:p>
          <a:p>
            <a:pPr fontAlgn="base"/>
            <a:r>
              <a:rPr lang="ja-JP" altLang="en-US" sz="2800" dirty="0" smtClean="0"/>
              <a:t>オフサイドラインの</a:t>
            </a:r>
            <a:r>
              <a:rPr lang="ja-JP" altLang="en-US" sz="2800" dirty="0" smtClean="0"/>
              <a:t>推定、オフサイドポジション</a:t>
            </a:r>
            <a:r>
              <a:rPr lang="ja-JP" altLang="en-US" sz="2800" dirty="0"/>
              <a:t>にいる</a:t>
            </a:r>
            <a:r>
              <a:rPr lang="ja-JP" altLang="en-US" sz="2800" dirty="0" smtClean="0"/>
              <a:t>選手の判定</a:t>
            </a:r>
            <a:endParaRPr lang="ja-JP" altLang="en-US" sz="2800" dirty="0"/>
          </a:p>
          <a:p>
            <a:pPr fontAlgn="base"/>
            <a:r>
              <a:rPr lang="ja-JP" altLang="en-US" sz="2800" dirty="0"/>
              <a:t>↓</a:t>
            </a:r>
          </a:p>
          <a:p>
            <a:pPr fontAlgn="base"/>
            <a:r>
              <a:rPr lang="ja-JP" altLang="en-US" sz="2800" dirty="0" smtClean="0"/>
              <a:t>オフサイド</a:t>
            </a:r>
            <a:r>
              <a:rPr lang="ja-JP" altLang="en-US" sz="2800" dirty="0"/>
              <a:t>となるタイミングを</a:t>
            </a:r>
            <a:r>
              <a:rPr lang="ja-JP" altLang="en-US" sz="2800" dirty="0" smtClean="0"/>
              <a:t>求める</a:t>
            </a:r>
            <a:endParaRPr lang="en-US" altLang="ja-JP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676400" y="1589061"/>
            <a:ext cx="9144000" cy="73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057385" y="2885914"/>
            <a:ext cx="2036142" cy="466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11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368</Words>
  <Application>Microsoft Office PowerPoint</Application>
  <PresentationFormat>ワイド画面</PresentationFormat>
  <Paragraphs>80</Paragraphs>
  <Slides>14</Slides>
  <Notes>2</Notes>
  <HiddenSlides>3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Office テーマ</vt:lpstr>
      <vt:lpstr>動画像処理によるオフサイド検出</vt:lpstr>
      <vt:lpstr>オフサイドとは</vt:lpstr>
      <vt:lpstr>背景</vt:lpstr>
      <vt:lpstr>処理の流れ</vt:lpstr>
      <vt:lpstr>処理の流れ</vt:lpstr>
      <vt:lpstr>処理の流れ</vt:lpstr>
      <vt:lpstr>選手の追跡</vt:lpstr>
      <vt:lpstr>選手の追跡</vt:lpstr>
      <vt:lpstr>処理の流れ</vt:lpstr>
      <vt:lpstr>座標変換</vt:lpstr>
      <vt:lpstr>今後の予定</vt:lpstr>
      <vt:lpstr>流れ</vt:lpstr>
      <vt:lpstr>動画中の選手の検出</vt:lpstr>
      <vt:lpstr>動画中の選手の検出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画像処理によるオフサイド検出(仮)</dc:title>
  <dc:creator>Higashinaka</dc:creator>
  <cp:lastModifiedBy>Higashinaka</cp:lastModifiedBy>
  <cp:revision>23</cp:revision>
  <cp:lastPrinted>2014-09-11T16:56:00Z</cp:lastPrinted>
  <dcterms:created xsi:type="dcterms:W3CDTF">2014-04-24T03:35:13Z</dcterms:created>
  <dcterms:modified xsi:type="dcterms:W3CDTF">2014-10-14T04:21:15Z</dcterms:modified>
</cp:coreProperties>
</file>