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7" r:id="rId3"/>
    <p:sldId id="274" r:id="rId4"/>
    <p:sldId id="275" r:id="rId5"/>
    <p:sldId id="276" r:id="rId6"/>
    <p:sldId id="258" r:id="rId7"/>
    <p:sldId id="260" r:id="rId8"/>
    <p:sldId id="271" r:id="rId9"/>
    <p:sldId id="278" r:id="rId10"/>
    <p:sldId id="273" r:id="rId11"/>
    <p:sldId id="295" r:id="rId12"/>
    <p:sldId id="279" r:id="rId13"/>
    <p:sldId id="293" r:id="rId14"/>
    <p:sldId id="299" r:id="rId15"/>
    <p:sldId id="281" r:id="rId16"/>
    <p:sldId id="282" r:id="rId17"/>
    <p:sldId id="286" r:id="rId18"/>
    <p:sldId id="296" r:id="rId19"/>
    <p:sldId id="300" r:id="rId20"/>
    <p:sldId id="297" r:id="rId21"/>
    <p:sldId id="298" r:id="rId22"/>
    <p:sldId id="294" r:id="rId23"/>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896" autoAdjust="0"/>
    <p:restoredTop sz="93506" autoAdjust="0"/>
  </p:normalViewPr>
  <p:slideViewPr>
    <p:cSldViewPr>
      <p:cViewPr varScale="1">
        <p:scale>
          <a:sx n="101" d="100"/>
          <a:sy n="101" d="100"/>
        </p:scale>
        <p:origin x="-21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CN" altLang="en-US"/>
          </a:p>
        </p:txBody>
      </p:sp>
      <p:sp>
        <p:nvSpPr>
          <p:cNvPr id="3" name="日付プレースホルダ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BF39373-F2FE-48F9-ACD6-339DD74A9FA3}" type="datetimeFigureOut">
              <a:rPr lang="zh-CN" altLang="en-US" smtClean="0"/>
              <a:pPr/>
              <a:t>2014/11/5</a:t>
            </a:fld>
            <a:endParaRPr lang="zh-CN" altLang="en-US"/>
          </a:p>
        </p:txBody>
      </p:sp>
      <p:sp>
        <p:nvSpPr>
          <p:cNvPr id="4" name="フッター プレースホルダ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zh-CN" altLang="en-US"/>
          </a:p>
        </p:txBody>
      </p:sp>
      <p:sp>
        <p:nvSpPr>
          <p:cNvPr id="5" name="スライド番号プレースホルダ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201CCE9F-96E7-4F20-AFDC-BC350D4A2E31}" type="slidenum">
              <a:rPr lang="zh-CN" altLang="en-US" smtClean="0"/>
              <a:pPr/>
              <a:t>&lt;#&gt;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B243535-DF28-4BCC-91A4-587C2335E61A}" type="datetimeFigureOut">
              <a:rPr lang="zh-CN" altLang="en-US" smtClean="0"/>
              <a:pPr/>
              <a:t>2014/11/5</a:t>
            </a:fld>
            <a:endParaRPr lang="zh-CN" altLang="en-US"/>
          </a:p>
        </p:txBody>
      </p:sp>
      <p:sp>
        <p:nvSpPr>
          <p:cNvPr id="4" name="幻灯片图像占位符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9286D1C-87CE-4F95-B392-645ABCC75F0F}" type="slidenum">
              <a:rPr lang="zh-CN" altLang="en-US" smtClean="0"/>
              <a:pPr/>
              <a:t>&lt;#&gt;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9286D1C-87CE-4F95-B392-645ABCC75F0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Sample1 is recognized as the sample2</a:t>
            </a:r>
            <a:endParaRPr lang="zh-CN" altLang="en-US" dirty="0"/>
          </a:p>
        </p:txBody>
      </p:sp>
      <p:sp>
        <p:nvSpPr>
          <p:cNvPr id="4" name="スライド番号プレースホルダ 3"/>
          <p:cNvSpPr>
            <a:spLocks noGrp="1"/>
          </p:cNvSpPr>
          <p:nvPr>
            <p:ph type="sldNum" sz="quarter" idx="10"/>
          </p:nvPr>
        </p:nvSpPr>
        <p:spPr/>
        <p:txBody>
          <a:bodyPr/>
          <a:lstStyle/>
          <a:p>
            <a:fld id="{09286D1C-87CE-4F95-B392-645ABCC75F0F}" type="slidenum">
              <a:rPr lang="zh-CN" altLang="en-US" smtClean="0"/>
              <a:pPr/>
              <a:t>18</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zh-CN" altLang="en-US" dirty="0"/>
          </a:p>
        </p:txBody>
      </p:sp>
      <p:sp>
        <p:nvSpPr>
          <p:cNvPr id="4" name="スライド番号プレースホルダ 3"/>
          <p:cNvSpPr>
            <a:spLocks noGrp="1"/>
          </p:cNvSpPr>
          <p:nvPr>
            <p:ph type="sldNum" sz="quarter" idx="10"/>
          </p:nvPr>
        </p:nvSpPr>
        <p:spPr/>
        <p:txBody>
          <a:bodyPr/>
          <a:lstStyle/>
          <a:p>
            <a:fld id="{09286D1C-87CE-4F95-B392-645ABCC75F0F}" type="slidenum">
              <a:rPr lang="zh-CN" altLang="en-US" smtClean="0"/>
              <a:pPr/>
              <a:t>21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MAY TO JULY</a:t>
            </a:r>
          </a:p>
          <a:p>
            <a:r>
              <a:rPr lang="en-US" altLang="zh-CN" dirty="0" smtClean="0"/>
              <a:t>AUGEST</a:t>
            </a:r>
            <a:r>
              <a:rPr lang="en-US" altLang="zh-CN" baseline="0" dirty="0" smtClean="0"/>
              <a:t> TO September</a:t>
            </a:r>
          </a:p>
          <a:p>
            <a:r>
              <a:rPr lang="en-US" altLang="zh-CN" baseline="0" dirty="0" smtClean="0"/>
              <a:t>October  to  </a:t>
            </a:r>
            <a:r>
              <a:rPr lang="en-US" altLang="zh-CN" baseline="0" dirty="0" err="1" smtClean="0"/>
              <a:t>december</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09286D1C-87CE-4F95-B392-645ABCC75F0F}" type="slidenum">
              <a:rPr lang="zh-CN" altLang="en-US" smtClean="0"/>
              <a:pPr/>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Ok</a:t>
            </a:r>
            <a:r>
              <a:rPr lang="zh-CN" altLang="en-US" dirty="0" smtClean="0"/>
              <a:t>。</a:t>
            </a:r>
            <a:r>
              <a:rPr lang="en-US" altLang="zh-CN" dirty="0" smtClean="0"/>
              <a:t>let we see the picture to know</a:t>
            </a:r>
            <a:r>
              <a:rPr lang="en-US" altLang="zh-CN" baseline="0" dirty="0" smtClean="0"/>
              <a:t> this fishes</a:t>
            </a:r>
            <a:endParaRPr lang="zh-CN" altLang="en-US" dirty="0"/>
          </a:p>
        </p:txBody>
      </p:sp>
      <p:sp>
        <p:nvSpPr>
          <p:cNvPr id="4" name="灯片编号占位符 3"/>
          <p:cNvSpPr>
            <a:spLocks noGrp="1"/>
          </p:cNvSpPr>
          <p:nvPr>
            <p:ph type="sldNum" sz="quarter" idx="10"/>
          </p:nvPr>
        </p:nvSpPr>
        <p:spPr/>
        <p:txBody>
          <a:bodyPr/>
          <a:lstStyle/>
          <a:p>
            <a:fld id="{09286D1C-87CE-4F95-B392-645ABCC75F0F}" type="slidenum">
              <a:rPr lang="zh-CN" altLang="en-US" smtClean="0"/>
              <a:pPr/>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dirty="0" smtClean="0"/>
              <a:t>In a different background image, we will detect the fish correctly, and the different species are not detected.</a:t>
            </a:r>
          </a:p>
          <a:p>
            <a:r>
              <a:rPr lang="en-US" altLang="zh-CN" dirty="0" smtClean="0"/>
              <a:t>recently</a:t>
            </a:r>
            <a:r>
              <a:rPr lang="en-US" altLang="zh-CN" dirty="0" smtClean="0"/>
              <a:t>,</a:t>
            </a:r>
            <a:r>
              <a:rPr lang="en-US" altLang="zh-CN" baseline="0" dirty="0" smtClean="0"/>
              <a:t> l always thinking the problem.</a:t>
            </a:r>
            <a:endParaRPr lang="zh-CN" altLang="en-US" dirty="0"/>
          </a:p>
        </p:txBody>
      </p:sp>
      <p:sp>
        <p:nvSpPr>
          <p:cNvPr id="4" name="灯片编号占位符 3"/>
          <p:cNvSpPr>
            <a:spLocks noGrp="1"/>
          </p:cNvSpPr>
          <p:nvPr>
            <p:ph type="sldNum" sz="quarter" idx="10"/>
          </p:nvPr>
        </p:nvSpPr>
        <p:spPr/>
        <p:txBody>
          <a:bodyPr/>
          <a:lstStyle/>
          <a:p>
            <a:fld id="{09286D1C-87CE-4F95-B392-645ABCC75F0F}" type="slidenum">
              <a:rPr lang="zh-CN" altLang="en-US" smtClean="0"/>
              <a:pPr/>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1" dirty="0" smtClean="0"/>
              <a:t>In a different background image, we will detect the fish correctly, and the different species are not detected</a:t>
            </a:r>
            <a:endParaRPr lang="zh-CN" altLang="en-US" dirty="0"/>
          </a:p>
        </p:txBody>
      </p:sp>
      <p:sp>
        <p:nvSpPr>
          <p:cNvPr id="4" name="灯片编号占位符 3"/>
          <p:cNvSpPr>
            <a:spLocks noGrp="1"/>
          </p:cNvSpPr>
          <p:nvPr>
            <p:ph type="sldNum" sz="quarter" idx="10"/>
          </p:nvPr>
        </p:nvSpPr>
        <p:spPr/>
        <p:txBody>
          <a:bodyPr/>
          <a:lstStyle/>
          <a:p>
            <a:fld id="{09286D1C-87CE-4F95-B392-645ABCC75F0F}" type="slidenum">
              <a:rPr lang="zh-CN" altLang="en-US" smtClean="0"/>
              <a:pPr/>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zh-CN" dirty="0" smtClean="0"/>
              <a:t>Each kind of</a:t>
            </a:r>
            <a:r>
              <a:rPr lang="en-US" altLang="zh-CN" baseline="0" dirty="0" smtClean="0"/>
              <a:t> fish ,l choose 4 picture. </a:t>
            </a:r>
            <a:r>
              <a:rPr lang="zh-CN" altLang="en-US" baseline="0" dirty="0" smtClean="0"/>
              <a:t>但是有效的图片只有草鱼</a:t>
            </a:r>
            <a:r>
              <a:rPr lang="en-US" altLang="zh-CN" baseline="0" dirty="0" smtClean="0"/>
              <a:t>12 </a:t>
            </a:r>
            <a:r>
              <a:rPr lang="zh-CN" altLang="en-US" baseline="0" dirty="0" smtClean="0"/>
              <a:t>黑鱼</a:t>
            </a:r>
            <a:r>
              <a:rPr lang="en-US" altLang="zh-CN" baseline="0" dirty="0" smtClean="0"/>
              <a:t>15 </a:t>
            </a:r>
            <a:r>
              <a:rPr lang="zh-CN" altLang="en-US" baseline="0" dirty="0" smtClean="0"/>
              <a:t>太阳鱼</a:t>
            </a:r>
            <a:r>
              <a:rPr lang="en-US" altLang="zh-CN" baseline="0" dirty="0" smtClean="0"/>
              <a:t>6.</a:t>
            </a:r>
            <a:endParaRPr lang="zh-CN" altLang="en-US" dirty="0"/>
          </a:p>
        </p:txBody>
      </p:sp>
      <p:sp>
        <p:nvSpPr>
          <p:cNvPr id="4" name="スライド番号プレースホルダ 3"/>
          <p:cNvSpPr>
            <a:spLocks noGrp="1"/>
          </p:cNvSpPr>
          <p:nvPr>
            <p:ph type="sldNum" sz="quarter" idx="10"/>
          </p:nvPr>
        </p:nvSpPr>
        <p:spPr/>
        <p:txBody>
          <a:bodyPr/>
          <a:lstStyle/>
          <a:p>
            <a:fld id="{09286D1C-87CE-4F95-B392-645ABCC75F0F}" type="slidenum">
              <a:rPr lang="zh-CN" altLang="en-US" smtClean="0"/>
              <a:pPr/>
              <a:t>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熵，对比度，相关度，能量。</a:t>
            </a:r>
            <a:r>
              <a:rPr lang="en-US" altLang="zh-CN" dirty="0" err="1" smtClean="0"/>
              <a:t>Entrepi.use</a:t>
            </a:r>
            <a:r>
              <a:rPr lang="en-US" altLang="zh-CN" smtClean="0"/>
              <a:t> </a:t>
            </a:r>
            <a:endParaRPr lang="zh-CN" altLang="en-US" dirty="0"/>
          </a:p>
        </p:txBody>
      </p:sp>
      <p:sp>
        <p:nvSpPr>
          <p:cNvPr id="4" name="灯片编号占位符 3"/>
          <p:cNvSpPr>
            <a:spLocks noGrp="1"/>
          </p:cNvSpPr>
          <p:nvPr>
            <p:ph type="sldNum" sz="quarter" idx="10"/>
          </p:nvPr>
        </p:nvSpPr>
        <p:spPr/>
        <p:txBody>
          <a:bodyPr/>
          <a:lstStyle/>
          <a:p>
            <a:fld id="{09286D1C-87CE-4F95-B392-645ABCC75F0F}" type="slidenum">
              <a:rPr lang="zh-CN" altLang="en-US" smtClean="0"/>
              <a:pPr/>
              <a:t>10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zh-CN" altLang="en-US" dirty="0"/>
          </a:p>
        </p:txBody>
      </p:sp>
      <p:sp>
        <p:nvSpPr>
          <p:cNvPr id="4" name="スライド番号プレースホルダ 3"/>
          <p:cNvSpPr>
            <a:spLocks noGrp="1"/>
          </p:cNvSpPr>
          <p:nvPr>
            <p:ph type="sldNum" sz="quarter" idx="10"/>
          </p:nvPr>
        </p:nvSpPr>
        <p:spPr/>
        <p:txBody>
          <a:bodyPr/>
          <a:lstStyle/>
          <a:p>
            <a:fld id="{09286D1C-87CE-4F95-B392-645ABCC75F0F}" type="slidenum">
              <a:rPr lang="zh-CN" altLang="en-US" smtClean="0"/>
              <a:pPr/>
              <a:t>13</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dirty="0" smtClean="0">
                <a:latin typeface="Times New Roman" pitchFamily="18" charset="0"/>
                <a:cs typeface="Times New Roman" pitchFamily="18" charset="0"/>
              </a:rPr>
              <a:t>In this form, we can see crap and black bass are very nearly, but the sunfish is very different from the others. So use this way ,we can distinguish the sunfish easily. To crap and black bass, I want to improve this way.</a:t>
            </a:r>
            <a:br>
              <a:rPr lang="en-US" altLang="zh-CN" sz="1200" dirty="0" smtClean="0">
                <a:latin typeface="Times New Roman" pitchFamily="18" charset="0"/>
                <a:cs typeface="Times New Roman" pitchFamily="18" charset="0"/>
              </a:rPr>
            </a:br>
            <a:r>
              <a:rPr lang="en-US" altLang="zh-CN" sz="1200" dirty="0" smtClean="0">
                <a:latin typeface="Times New Roman" pitchFamily="18" charset="0"/>
                <a:cs typeface="Times New Roman" pitchFamily="18" charset="0"/>
              </a:rPr>
              <a:t>Now, I pick up one part in each </a:t>
            </a:r>
            <a:r>
              <a:rPr lang="en-US" altLang="zh-CN" sz="1200" dirty="0" err="1" smtClean="0">
                <a:latin typeface="Times New Roman" pitchFamily="18" charset="0"/>
                <a:cs typeface="Times New Roman" pitchFamily="18" charset="0"/>
              </a:rPr>
              <a:t>fish,and</a:t>
            </a:r>
            <a:r>
              <a:rPr lang="en-US" altLang="zh-CN" sz="1200" dirty="0" smtClean="0">
                <a:latin typeface="Times New Roman" pitchFamily="18" charset="0"/>
                <a:cs typeface="Times New Roman" pitchFamily="18" charset="0"/>
              </a:rPr>
              <a:t> some dates are very different with others. So l want  to  pick up four parts in each fish to get more accuracy dates.</a:t>
            </a:r>
            <a:endParaRPr lang="zh-CN" altLang="en-US" dirty="0"/>
          </a:p>
        </p:txBody>
      </p:sp>
      <p:sp>
        <p:nvSpPr>
          <p:cNvPr id="4" name="灯片编号占位符 3"/>
          <p:cNvSpPr>
            <a:spLocks noGrp="1"/>
          </p:cNvSpPr>
          <p:nvPr>
            <p:ph type="sldNum" sz="quarter" idx="10"/>
          </p:nvPr>
        </p:nvSpPr>
        <p:spPr/>
        <p:txBody>
          <a:bodyPr/>
          <a:lstStyle/>
          <a:p>
            <a:fld id="{09286D1C-87CE-4F95-B392-645ABCC75F0F}" type="slidenum">
              <a:rPr lang="zh-CN" altLang="en-US" smtClean="0"/>
              <a:pPr/>
              <a:t>17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2014/11/5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2014/11/5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2014/11/5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2014/11/5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2014/11/5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2014/11/5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pPr/>
              <a:t>2014/11/5</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pPr/>
              <a:t>2014/11/5</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pPr/>
              <a:t>2014/11/5</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2014/11/5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2014/11/5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pPr/>
              <a:t>2014/11/5</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kyutech.ac.jp/top/index.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www.kyutech.ac.jp/top/index.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kyutech.ac.jp/top/index.html" TargetMode="Externa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hyperlink" Target="http://www.kyutech.ac.jp/top/index.html"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8.xml"/><Relationship Id="rId7" Type="http://schemas.openxmlformats.org/officeDocument/2006/relationships/hyperlink" Target="http://www.kyutech.ac.jp/top/index.html"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www.kyutech.ac.jp/top/index.html" TargetMode="Externa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kyutech.ac.jp/top/index.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kyutech.ac.jp/top/index.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kyutech.ac.jp/top/index.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www.kyutech.ac.jp/top/index.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kyutech.ac.jp/top/index.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kyutech.ac.jp/top/index.html"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kyutech.ac.jp/top/index.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kyutech.ac.jp/top/index.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kyutech.ac.jp/top/index.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kyutech.ac.jp/top/index.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kyutech.ac.jp/top/index.html" TargetMode="External"/><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1.png"/><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png"/><Relationship Id="rId7" Type="http://schemas.openxmlformats.org/officeDocument/2006/relationships/image" Target="../media/image12.jpeg"/><Relationship Id="rId2" Type="http://schemas.openxmlformats.org/officeDocument/2006/relationships/hyperlink" Target="http://www.kyutech.ac.jp/top/index.html" TargetMode="Externa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kyutech.ac.jp/top/index.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kyutech.ac.jp/top/index.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www.kyutech.ac.jp/top/index.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5760" y="2130425"/>
            <a:ext cx="8892480" cy="1470025"/>
          </a:xfrm>
        </p:spPr>
        <p:txBody>
          <a:bodyPr>
            <a:noAutofit/>
          </a:bodyPr>
          <a:lstStyle/>
          <a:p>
            <a:r>
              <a:rPr lang="en-US" sz="4800" b="1" dirty="0" smtClean="0"/>
              <a:t>Identify a specified fish species by co-occurrence and confused </a:t>
            </a:r>
            <a:r>
              <a:rPr lang="en-US" sz="4800" b="1" dirty="0" smtClean="0"/>
              <a:t>occurrence</a:t>
            </a:r>
            <a:r>
              <a:rPr lang="en-US" altLang="zh-CN" sz="4800" dirty="0" smtClean="0"/>
              <a:t> </a:t>
            </a:r>
            <a:r>
              <a:rPr lang="en-US" altLang="zh-CN" sz="4800" b="1" dirty="0" smtClean="0"/>
              <a:t>matrix</a:t>
            </a:r>
            <a:endParaRPr lang="zh-CN" altLang="en-US" sz="4800" b="1" dirty="0"/>
          </a:p>
        </p:txBody>
      </p:sp>
      <p:sp>
        <p:nvSpPr>
          <p:cNvPr id="3" name="サブタイトル 2"/>
          <p:cNvSpPr>
            <a:spLocks noGrp="1"/>
          </p:cNvSpPr>
          <p:nvPr>
            <p:ph type="subTitle" idx="1"/>
          </p:nvPr>
        </p:nvSpPr>
        <p:spPr>
          <a:xfrm>
            <a:off x="1285852" y="4643446"/>
            <a:ext cx="6400800" cy="2567136"/>
          </a:xfrm>
        </p:spPr>
        <p:txBody>
          <a:bodyPr>
            <a:normAutofit/>
          </a:bodyPr>
          <a:lstStyle/>
          <a:p>
            <a:r>
              <a:rPr lang="en-US" altLang="ja-JP" b="1" dirty="0" smtClean="0">
                <a:solidFill>
                  <a:schemeClr val="tx1"/>
                </a:solidFill>
                <a:latin typeface="Times New Roman" pitchFamily="18" charset="0"/>
                <a:cs typeface="Times New Roman" pitchFamily="18" charset="0"/>
              </a:rPr>
              <a:t>M2</a:t>
            </a:r>
            <a:r>
              <a:rPr kumimoji="1" lang="ja-JP" altLang="en-US" b="1" dirty="0" smtClean="0">
                <a:solidFill>
                  <a:schemeClr val="tx1"/>
                </a:solidFill>
                <a:latin typeface="Times New Roman" pitchFamily="18" charset="0"/>
                <a:cs typeface="Times New Roman" pitchFamily="18" charset="0"/>
              </a:rPr>
              <a:t>　</a:t>
            </a:r>
            <a:r>
              <a:rPr kumimoji="1" lang="en-US" altLang="ja-JP" b="1" dirty="0" smtClean="0">
                <a:solidFill>
                  <a:schemeClr val="tx1"/>
                </a:solidFill>
                <a:latin typeface="Times New Roman" pitchFamily="18" charset="0"/>
                <a:cs typeface="Times New Roman" pitchFamily="18" charset="0"/>
              </a:rPr>
              <a:t>YANZIYUE</a:t>
            </a:r>
          </a:p>
          <a:p>
            <a:endParaRPr kumimoji="1" lang="en-US" altLang="ja-JP" b="1" dirty="0" smtClean="0">
              <a:solidFill>
                <a:schemeClr val="tx1"/>
              </a:solidFill>
              <a:latin typeface="Times New Roman" pitchFamily="18" charset="0"/>
              <a:cs typeface="Times New Roman" pitchFamily="18" charset="0"/>
            </a:endParaRPr>
          </a:p>
        </p:txBody>
      </p:sp>
      <p:grpSp>
        <p:nvGrpSpPr>
          <p:cNvPr id="4" name="Group 4"/>
          <p:cNvGrpSpPr>
            <a:grpSpLocks/>
          </p:cNvGrpSpPr>
          <p:nvPr/>
        </p:nvGrpSpPr>
        <p:grpSpPr bwMode="auto">
          <a:xfrm>
            <a:off x="0" y="-25400"/>
            <a:ext cx="9144000" cy="419100"/>
            <a:chOff x="0" y="-12"/>
            <a:chExt cx="5760" cy="264"/>
          </a:xfrm>
        </p:grpSpPr>
        <p:grpSp>
          <p:nvGrpSpPr>
            <p:cNvPr id="5" name="Group 5"/>
            <p:cNvGrpSpPr>
              <a:grpSpLocks/>
            </p:cNvGrpSpPr>
            <p:nvPr/>
          </p:nvGrpSpPr>
          <p:grpSpPr bwMode="auto">
            <a:xfrm>
              <a:off x="0" y="0"/>
              <a:ext cx="5760" cy="252"/>
              <a:chOff x="0" y="397"/>
              <a:chExt cx="5760" cy="252"/>
            </a:xfrm>
          </p:grpSpPr>
          <p:pic>
            <p:nvPicPr>
              <p:cNvPr id="7" name="Picture 6" descr="title">
                <a:hlinkClick r:id="rId3"/>
              </p:cNvPr>
              <p:cNvPicPr>
                <a:picLocks noChangeAspect="1" noChangeArrowheads="1"/>
              </p:cNvPicPr>
              <p:nvPr/>
            </p:nvPicPr>
            <p:blipFill>
              <a:blip r:embed="rId4" cstate="print"/>
              <a:srcRect/>
              <a:stretch>
                <a:fillRect/>
              </a:stretch>
            </p:blipFill>
            <p:spPr bwMode="auto">
              <a:xfrm>
                <a:off x="0" y="399"/>
                <a:ext cx="4200" cy="247"/>
              </a:xfrm>
              <a:prstGeom prst="rect">
                <a:avLst/>
              </a:prstGeom>
              <a:noFill/>
              <a:ln w="9525">
                <a:noFill/>
                <a:miter lim="800000"/>
                <a:headEnd/>
                <a:tailEnd/>
              </a:ln>
            </p:spPr>
          </p:pic>
          <p:sp>
            <p:nvSpPr>
              <p:cNvPr id="8" name="Text Box 7"/>
              <p:cNvSpPr txBox="1">
                <a:spLocks noChangeArrowheads="1"/>
              </p:cNvSpPr>
              <p:nvPr/>
            </p:nvSpPr>
            <p:spPr bwMode="auto">
              <a:xfrm>
                <a:off x="4200" y="399"/>
                <a:ext cx="1130" cy="250"/>
              </a:xfrm>
              <a:prstGeom prst="rect">
                <a:avLst/>
              </a:prstGeom>
              <a:solidFill>
                <a:srgbClr val="003366"/>
              </a:solidFill>
              <a:ln w="9525">
                <a:noFill/>
                <a:miter lim="800000"/>
                <a:headEnd/>
                <a:tailEnd/>
              </a:ln>
            </p:spPr>
            <p:txBody>
              <a:bodyPr>
                <a:spAutoFit/>
              </a:bodyPr>
              <a:lstStyle/>
              <a:p>
                <a:r>
                  <a:rPr lang="ja-JP" altLang="en-US" sz="2000" b="1">
                    <a:solidFill>
                      <a:schemeClr val="bg1"/>
                    </a:solidFill>
                    <a:latin typeface="Times New Roman" pitchFamily="18" charset="0"/>
                    <a:ea typeface="HGP行書体" pitchFamily="66" charset="-128"/>
                    <a:cs typeface="Times New Roman" pitchFamily="18" charset="0"/>
                  </a:rPr>
                  <a:t>芹川研究室</a:t>
                </a:r>
              </a:p>
            </p:txBody>
          </p:sp>
          <p:sp>
            <p:nvSpPr>
              <p:cNvPr id="9" name="Text Box 8"/>
              <p:cNvSpPr txBox="1">
                <a:spLocks noChangeArrowheads="1"/>
              </p:cNvSpPr>
              <p:nvPr/>
            </p:nvSpPr>
            <p:spPr bwMode="auto">
              <a:xfrm>
                <a:off x="5304" y="397"/>
                <a:ext cx="456" cy="250"/>
              </a:xfrm>
              <a:prstGeom prst="rect">
                <a:avLst/>
              </a:prstGeom>
              <a:solidFill>
                <a:srgbClr val="003366"/>
              </a:solidFill>
              <a:ln w="9525">
                <a:noFill/>
                <a:miter lim="800000"/>
                <a:headEnd/>
                <a:tailEnd/>
              </a:ln>
            </p:spPr>
            <p:txBody>
              <a:bodyPr>
                <a:spAutoFit/>
              </a:bodyPr>
              <a:lstStyle/>
              <a:p>
                <a:endParaRPr lang="en-US" altLang="ja-JP" sz="2000" b="1" dirty="0">
                  <a:solidFill>
                    <a:schemeClr val="accent1"/>
                  </a:solidFill>
                  <a:latin typeface="Times New Roman" pitchFamily="18" charset="0"/>
                  <a:ea typeface="HGP行書体" pitchFamily="66" charset="-128"/>
                  <a:cs typeface="Times New Roman" pitchFamily="18" charset="0"/>
                </a:endParaRPr>
              </a:p>
            </p:txBody>
          </p:sp>
        </p:grpSp>
        <p:sp>
          <p:nvSpPr>
            <p:cNvPr id="6" name="Text Box 9"/>
            <p:cNvSpPr txBox="1">
              <a:spLocks noChangeArrowheads="1"/>
            </p:cNvSpPr>
            <p:nvPr/>
          </p:nvSpPr>
          <p:spPr bwMode="auto">
            <a:xfrm>
              <a:off x="505" y="-12"/>
              <a:ext cx="483" cy="250"/>
            </a:xfrm>
            <a:prstGeom prst="rect">
              <a:avLst/>
            </a:prstGeom>
            <a:solidFill>
              <a:srgbClr val="003366"/>
            </a:solidFill>
            <a:ln w="9525">
              <a:noFill/>
              <a:miter lim="800000"/>
              <a:headEnd/>
              <a:tailEnd/>
            </a:ln>
          </p:spPr>
          <p:txBody>
            <a:bodyPr>
              <a:spAutoFit/>
            </a:bodyPr>
            <a:lstStyle/>
            <a:p>
              <a:endParaRPr lang="ja-JP" altLang="ja-JP" sz="2000" b="1">
                <a:solidFill>
                  <a:schemeClr val="accent1"/>
                </a:solidFill>
                <a:latin typeface="Times New Roman" pitchFamily="18" charset="0"/>
                <a:ea typeface="HGP行書体" pitchFamily="66" charset="-128"/>
                <a:cs typeface="Times New Roman" pitchFamily="18" charset="0"/>
              </a:endParaRPr>
            </a:p>
          </p:txBody>
        </p:sp>
      </p:grpSp>
    </p:spTree>
    <p:extLst>
      <p:ext uri="{BB962C8B-B14F-4D97-AF65-F5344CB8AC3E}">
        <p14:creationId xmlns="" xmlns:p14="http://schemas.microsoft.com/office/powerpoint/2010/main" val="1336651396"/>
      </p:ext>
    </p:extLst>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t>進捗</a:t>
            </a:r>
            <a:r>
              <a:rPr lang="ja-JP" altLang="en-US" b="1" dirty="0" smtClean="0"/>
              <a:t>状況（</a:t>
            </a:r>
            <a:r>
              <a:rPr lang="ja-JP" altLang="en-US" b="1" dirty="0"/>
              <a:t>本体</a:t>
            </a:r>
            <a:r>
              <a:rPr lang="ja-JP" altLang="en-US" b="1" dirty="0" smtClean="0"/>
              <a:t>）</a:t>
            </a:r>
            <a:endParaRPr kumimoji="1" lang="ja-JP" altLang="en-US" b="1" dirty="0"/>
          </a:p>
        </p:txBody>
      </p:sp>
      <p:sp>
        <p:nvSpPr>
          <p:cNvPr id="3" name="コンテンツ プレースホルダー 2"/>
          <p:cNvSpPr>
            <a:spLocks noGrp="1"/>
          </p:cNvSpPr>
          <p:nvPr>
            <p:ph idx="1"/>
          </p:nvPr>
        </p:nvSpPr>
        <p:spPr>
          <a:xfrm>
            <a:off x="53752" y="1340768"/>
            <a:ext cx="9036496" cy="5184576"/>
          </a:xfrm>
        </p:spPr>
        <p:txBody>
          <a:bodyPr>
            <a:normAutofit/>
          </a:bodyPr>
          <a:lstStyle/>
          <a:p>
            <a:pPr marL="0" indent="0">
              <a:spcBef>
                <a:spcPts val="0"/>
              </a:spcBef>
              <a:buNone/>
            </a:pPr>
            <a:r>
              <a:rPr lang="en-US" altLang="ja-JP" sz="4000" b="1" dirty="0" smtClean="0"/>
              <a:t>In this work </a:t>
            </a:r>
            <a:r>
              <a:rPr lang="en-US" altLang="ja-JP" sz="4000" b="1" dirty="0" smtClean="0"/>
              <a:t>,</a:t>
            </a:r>
            <a:r>
              <a:rPr lang="en-US" altLang="zh-CN" sz="4000" b="1" dirty="0" smtClean="0"/>
              <a:t> </a:t>
            </a:r>
            <a:r>
              <a:rPr lang="en-US" altLang="zh-CN" sz="4000" b="1" dirty="0" smtClean="0"/>
              <a:t>I </a:t>
            </a:r>
            <a:r>
              <a:rPr lang="en-US" altLang="zh-CN" sz="4000" b="1" dirty="0" smtClean="0"/>
              <a:t>used </a:t>
            </a:r>
            <a:r>
              <a:rPr lang="en-US" altLang="zh-CN" sz="4000" b="1" dirty="0" smtClean="0"/>
              <a:t>co-occurrence matrix to</a:t>
            </a:r>
            <a:r>
              <a:rPr lang="en-US" altLang="zh-CN" sz="4000" dirty="0" smtClean="0"/>
              <a:t> </a:t>
            </a:r>
            <a:r>
              <a:rPr lang="en-US" altLang="zh-CN" sz="4000" b="1" dirty="0" smtClean="0"/>
              <a:t>texture analysis from body surface pattern . According to entropy, contrast, relevancy and energy , l can find the difference between 3 kinds of fish. </a:t>
            </a:r>
            <a:endParaRPr lang="en-US" altLang="ja-JP" b="1" dirty="0" smtClean="0"/>
          </a:p>
        </p:txBody>
      </p:sp>
      <p:grpSp>
        <p:nvGrpSpPr>
          <p:cNvPr id="4" name="Group 31"/>
          <p:cNvGrpSpPr>
            <a:grpSpLocks/>
          </p:cNvGrpSpPr>
          <p:nvPr/>
        </p:nvGrpSpPr>
        <p:grpSpPr bwMode="auto">
          <a:xfrm>
            <a:off x="0" y="-25400"/>
            <a:ext cx="9144000" cy="419100"/>
            <a:chOff x="0" y="-12"/>
            <a:chExt cx="5760" cy="264"/>
          </a:xfrm>
        </p:grpSpPr>
        <p:grpSp>
          <p:nvGrpSpPr>
            <p:cNvPr id="5" name="Group 32"/>
            <p:cNvGrpSpPr>
              <a:grpSpLocks/>
            </p:cNvGrpSpPr>
            <p:nvPr/>
          </p:nvGrpSpPr>
          <p:grpSpPr bwMode="auto">
            <a:xfrm>
              <a:off x="0" y="0"/>
              <a:ext cx="5760" cy="252"/>
              <a:chOff x="0" y="397"/>
              <a:chExt cx="5760" cy="252"/>
            </a:xfrm>
          </p:grpSpPr>
          <p:pic>
            <p:nvPicPr>
              <p:cNvPr id="7" name="Picture 33" descr="title">
                <a:hlinkClick r:id="rId3"/>
              </p:cNvPr>
              <p:cNvPicPr>
                <a:picLocks noChangeAspect="1" noChangeArrowheads="1"/>
              </p:cNvPicPr>
              <p:nvPr/>
            </p:nvPicPr>
            <p:blipFill>
              <a:blip r:embed="rId4" cstate="print"/>
              <a:srcRect/>
              <a:stretch>
                <a:fillRect/>
              </a:stretch>
            </p:blipFill>
            <p:spPr bwMode="auto">
              <a:xfrm>
                <a:off x="0" y="399"/>
                <a:ext cx="4200" cy="247"/>
              </a:xfrm>
              <a:prstGeom prst="rect">
                <a:avLst/>
              </a:prstGeom>
              <a:noFill/>
              <a:ln w="9525">
                <a:noFill/>
                <a:miter lim="800000"/>
                <a:headEnd/>
                <a:tailEnd/>
              </a:ln>
            </p:spPr>
          </p:pic>
          <p:sp>
            <p:nvSpPr>
              <p:cNvPr id="8" name="Text Box 34"/>
              <p:cNvSpPr txBox="1">
                <a:spLocks noChangeArrowheads="1"/>
              </p:cNvSpPr>
              <p:nvPr/>
            </p:nvSpPr>
            <p:spPr bwMode="auto">
              <a:xfrm>
                <a:off x="4200" y="399"/>
                <a:ext cx="1130" cy="250"/>
              </a:xfrm>
              <a:prstGeom prst="rect">
                <a:avLst/>
              </a:prstGeom>
              <a:solidFill>
                <a:srgbClr val="003366"/>
              </a:solidFill>
              <a:ln w="9525">
                <a:noFill/>
                <a:miter lim="800000"/>
                <a:headEnd/>
                <a:tailEnd/>
              </a:ln>
            </p:spPr>
            <p:txBody>
              <a:bodyPr>
                <a:spAutoFit/>
              </a:bodyPr>
              <a:lstStyle/>
              <a:p>
                <a:r>
                  <a:rPr lang="ja-JP" altLang="en-US" sz="2000" b="1" dirty="0">
                    <a:solidFill>
                      <a:schemeClr val="bg1"/>
                    </a:solidFill>
                    <a:latin typeface="Times New Roman" pitchFamily="18" charset="0"/>
                    <a:ea typeface="HGP行書体" pitchFamily="66" charset="-128"/>
                    <a:cs typeface="Times New Roman" pitchFamily="18" charset="0"/>
                  </a:rPr>
                  <a:t>芹川研究室</a:t>
                </a:r>
              </a:p>
            </p:txBody>
          </p:sp>
          <p:sp>
            <p:nvSpPr>
              <p:cNvPr id="9" name="Text Box 35"/>
              <p:cNvSpPr txBox="1">
                <a:spLocks noChangeArrowheads="1"/>
              </p:cNvSpPr>
              <p:nvPr/>
            </p:nvSpPr>
            <p:spPr bwMode="auto">
              <a:xfrm>
                <a:off x="5168" y="397"/>
                <a:ext cx="592" cy="252"/>
              </a:xfrm>
              <a:prstGeom prst="rect">
                <a:avLst/>
              </a:prstGeom>
              <a:solidFill>
                <a:srgbClr val="003366"/>
              </a:solidFill>
              <a:ln w="9525">
                <a:noFill/>
                <a:miter lim="800000"/>
                <a:headEnd/>
                <a:tailEnd/>
              </a:ln>
            </p:spPr>
            <p:txBody>
              <a:bodyPr>
                <a:spAutoFit/>
              </a:bodyPr>
              <a:lstStyle/>
              <a:p>
                <a:endParaRPr lang="en-US" altLang="ja-JP" sz="2000" b="1" dirty="0">
                  <a:solidFill>
                    <a:schemeClr val="bg1"/>
                  </a:solidFill>
                  <a:latin typeface="Times New Roman" pitchFamily="18" charset="0"/>
                  <a:ea typeface="HGP行書体" pitchFamily="66" charset="-128"/>
                  <a:cs typeface="Times New Roman" pitchFamily="18" charset="0"/>
                </a:endParaRPr>
              </a:p>
            </p:txBody>
          </p:sp>
        </p:grpSp>
        <p:sp>
          <p:nvSpPr>
            <p:cNvPr id="6" name="Text Box 36"/>
            <p:cNvSpPr txBox="1">
              <a:spLocks noChangeArrowheads="1"/>
            </p:cNvSpPr>
            <p:nvPr/>
          </p:nvSpPr>
          <p:spPr bwMode="auto">
            <a:xfrm>
              <a:off x="505" y="-12"/>
              <a:ext cx="483" cy="250"/>
            </a:xfrm>
            <a:prstGeom prst="rect">
              <a:avLst/>
            </a:prstGeom>
            <a:solidFill>
              <a:srgbClr val="003366"/>
            </a:solidFill>
            <a:ln w="9525">
              <a:noFill/>
              <a:miter lim="800000"/>
              <a:headEnd/>
              <a:tailEnd/>
            </a:ln>
          </p:spPr>
          <p:txBody>
            <a:bodyPr>
              <a:spAutoFit/>
            </a:bodyPr>
            <a:lstStyle/>
            <a:p>
              <a:endParaRPr lang="ja-JP" altLang="ja-JP" sz="2000" b="1">
                <a:solidFill>
                  <a:schemeClr val="accent1"/>
                </a:solidFill>
                <a:latin typeface="Times New Roman" pitchFamily="18" charset="0"/>
                <a:ea typeface="HGP行書体" pitchFamily="66" charset="-128"/>
                <a:cs typeface="Times New Roman" pitchFamily="18" charset="0"/>
              </a:endParaRPr>
            </a:p>
          </p:txBody>
        </p:sp>
      </p:grpSp>
      <p:sp>
        <p:nvSpPr>
          <p:cNvPr id="10" name="テキスト ボックス 32"/>
          <p:cNvSpPr txBox="1"/>
          <p:nvPr/>
        </p:nvSpPr>
        <p:spPr>
          <a:xfrm>
            <a:off x="8429652" y="6286520"/>
            <a:ext cx="571504"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zh-CN" dirty="0" smtClean="0"/>
              <a:t>9</a:t>
            </a:r>
            <a:endParaRPr lang="zh-CN" altLang="en-US" dirty="0"/>
          </a:p>
        </p:txBody>
      </p:sp>
    </p:spTree>
    <p:extLst>
      <p:ext uri="{BB962C8B-B14F-4D97-AF65-F5344CB8AC3E}">
        <p14:creationId xmlns="" xmlns:p14="http://schemas.microsoft.com/office/powerpoint/2010/main" val="17255823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zh-CN" dirty="0" smtClean="0"/>
              <a:t>Co-occurrence matrix</a:t>
            </a:r>
            <a:endParaRPr lang="zh-CN" altLang="en-US" dirty="0"/>
          </a:p>
        </p:txBody>
      </p:sp>
      <p:grpSp>
        <p:nvGrpSpPr>
          <p:cNvPr id="4" name="Group 31"/>
          <p:cNvGrpSpPr>
            <a:grpSpLocks/>
          </p:cNvGrpSpPr>
          <p:nvPr/>
        </p:nvGrpSpPr>
        <p:grpSpPr bwMode="auto">
          <a:xfrm>
            <a:off x="0" y="-25400"/>
            <a:ext cx="9144000" cy="419100"/>
            <a:chOff x="0" y="-12"/>
            <a:chExt cx="5760" cy="264"/>
          </a:xfrm>
        </p:grpSpPr>
        <p:grpSp>
          <p:nvGrpSpPr>
            <p:cNvPr id="5" name="Group 32"/>
            <p:cNvGrpSpPr>
              <a:grpSpLocks/>
            </p:cNvGrpSpPr>
            <p:nvPr/>
          </p:nvGrpSpPr>
          <p:grpSpPr bwMode="auto">
            <a:xfrm>
              <a:off x="0" y="0"/>
              <a:ext cx="5760" cy="252"/>
              <a:chOff x="0" y="397"/>
              <a:chExt cx="5760" cy="252"/>
            </a:xfrm>
          </p:grpSpPr>
          <p:pic>
            <p:nvPicPr>
              <p:cNvPr id="7" name="Picture 33" descr="title">
                <a:hlinkClick r:id="rId2"/>
              </p:cNvPr>
              <p:cNvPicPr>
                <a:picLocks noChangeAspect="1" noChangeArrowheads="1"/>
              </p:cNvPicPr>
              <p:nvPr/>
            </p:nvPicPr>
            <p:blipFill>
              <a:blip r:embed="rId3" cstate="print"/>
              <a:srcRect/>
              <a:stretch>
                <a:fillRect/>
              </a:stretch>
            </p:blipFill>
            <p:spPr bwMode="auto">
              <a:xfrm>
                <a:off x="0" y="399"/>
                <a:ext cx="4200" cy="247"/>
              </a:xfrm>
              <a:prstGeom prst="rect">
                <a:avLst/>
              </a:prstGeom>
              <a:noFill/>
              <a:ln w="9525">
                <a:noFill/>
                <a:miter lim="800000"/>
                <a:headEnd/>
                <a:tailEnd/>
              </a:ln>
            </p:spPr>
          </p:pic>
          <p:sp>
            <p:nvSpPr>
              <p:cNvPr id="8" name="Text Box 34"/>
              <p:cNvSpPr txBox="1">
                <a:spLocks noChangeArrowheads="1"/>
              </p:cNvSpPr>
              <p:nvPr/>
            </p:nvSpPr>
            <p:spPr bwMode="auto">
              <a:xfrm>
                <a:off x="4200" y="399"/>
                <a:ext cx="1130" cy="250"/>
              </a:xfrm>
              <a:prstGeom prst="rect">
                <a:avLst/>
              </a:prstGeom>
              <a:solidFill>
                <a:srgbClr val="003366"/>
              </a:solidFill>
              <a:ln w="9525">
                <a:noFill/>
                <a:miter lim="800000"/>
                <a:headEnd/>
                <a:tailEnd/>
              </a:ln>
            </p:spPr>
            <p:txBody>
              <a:bodyPr>
                <a:spAutoFit/>
              </a:bodyPr>
              <a:lstStyle/>
              <a:p>
                <a:r>
                  <a:rPr lang="ja-JP" altLang="en-US" sz="2000" b="1" dirty="0">
                    <a:solidFill>
                      <a:schemeClr val="bg1"/>
                    </a:solidFill>
                    <a:latin typeface="Times New Roman" pitchFamily="18" charset="0"/>
                    <a:ea typeface="HGP行書体" pitchFamily="66" charset="-128"/>
                    <a:cs typeface="Times New Roman" pitchFamily="18" charset="0"/>
                  </a:rPr>
                  <a:t>芹川研究室</a:t>
                </a:r>
              </a:p>
            </p:txBody>
          </p:sp>
          <p:sp>
            <p:nvSpPr>
              <p:cNvPr id="9" name="Text Box 35"/>
              <p:cNvSpPr txBox="1">
                <a:spLocks noChangeArrowheads="1"/>
              </p:cNvSpPr>
              <p:nvPr/>
            </p:nvSpPr>
            <p:spPr bwMode="auto">
              <a:xfrm>
                <a:off x="5168" y="397"/>
                <a:ext cx="592" cy="252"/>
              </a:xfrm>
              <a:prstGeom prst="rect">
                <a:avLst/>
              </a:prstGeom>
              <a:solidFill>
                <a:srgbClr val="003366"/>
              </a:solidFill>
              <a:ln w="9525">
                <a:noFill/>
                <a:miter lim="800000"/>
                <a:headEnd/>
                <a:tailEnd/>
              </a:ln>
            </p:spPr>
            <p:txBody>
              <a:bodyPr>
                <a:spAutoFit/>
              </a:bodyPr>
              <a:lstStyle/>
              <a:p>
                <a:endParaRPr lang="en-US" altLang="ja-JP" sz="2000" b="1" dirty="0">
                  <a:solidFill>
                    <a:schemeClr val="bg1"/>
                  </a:solidFill>
                  <a:latin typeface="Times New Roman" pitchFamily="18" charset="0"/>
                  <a:ea typeface="HGP行書体" pitchFamily="66" charset="-128"/>
                  <a:cs typeface="Times New Roman" pitchFamily="18" charset="0"/>
                </a:endParaRPr>
              </a:p>
            </p:txBody>
          </p:sp>
        </p:grpSp>
        <p:sp>
          <p:nvSpPr>
            <p:cNvPr id="6" name="Text Box 36"/>
            <p:cNvSpPr txBox="1">
              <a:spLocks noChangeArrowheads="1"/>
            </p:cNvSpPr>
            <p:nvPr/>
          </p:nvSpPr>
          <p:spPr bwMode="auto">
            <a:xfrm>
              <a:off x="505" y="-12"/>
              <a:ext cx="483" cy="250"/>
            </a:xfrm>
            <a:prstGeom prst="rect">
              <a:avLst/>
            </a:prstGeom>
            <a:solidFill>
              <a:srgbClr val="003366"/>
            </a:solidFill>
            <a:ln w="9525">
              <a:noFill/>
              <a:miter lim="800000"/>
              <a:headEnd/>
              <a:tailEnd/>
            </a:ln>
          </p:spPr>
          <p:txBody>
            <a:bodyPr>
              <a:spAutoFit/>
            </a:bodyPr>
            <a:lstStyle/>
            <a:p>
              <a:endParaRPr lang="ja-JP" altLang="ja-JP" sz="2000" b="1">
                <a:solidFill>
                  <a:schemeClr val="accent1"/>
                </a:solidFill>
                <a:latin typeface="Times New Roman" pitchFamily="18" charset="0"/>
                <a:ea typeface="HGP行書体" pitchFamily="66" charset="-128"/>
                <a:cs typeface="Times New Roman" pitchFamily="18" charset="0"/>
              </a:endParaRPr>
            </a:p>
          </p:txBody>
        </p:sp>
      </p:grpSp>
      <p:pic>
        <p:nvPicPr>
          <p:cNvPr id="64513" name="Picture 1" descr="C:\Users\yanziyue\AppData\Roaming\Tencent\Users\75319684\QQ\WinTemp\RichOle\L]AJ$%U_7{GINBWK_I2XW8F.jpg"/>
          <p:cNvPicPr>
            <a:picLocks noChangeAspect="1" noChangeArrowheads="1"/>
          </p:cNvPicPr>
          <p:nvPr/>
        </p:nvPicPr>
        <p:blipFill>
          <a:blip r:embed="rId4" cstate="print"/>
          <a:srcRect/>
          <a:stretch>
            <a:fillRect/>
          </a:stretch>
        </p:blipFill>
        <p:spPr bwMode="auto">
          <a:xfrm>
            <a:off x="928662" y="1928802"/>
            <a:ext cx="2276475" cy="1762125"/>
          </a:xfrm>
          <a:prstGeom prst="rect">
            <a:avLst/>
          </a:prstGeom>
          <a:noFill/>
        </p:spPr>
      </p:pic>
      <p:pic>
        <p:nvPicPr>
          <p:cNvPr id="64514" name="Picture 2" descr="C:\Users\yanziyue\AppData\Roaming\Tencent\Users\75319684\QQ\WinTemp\RichOle\TDWF8EUGJ5Q]QD~Z(G78_MX.jpg"/>
          <p:cNvPicPr>
            <a:picLocks noChangeAspect="1" noChangeArrowheads="1"/>
          </p:cNvPicPr>
          <p:nvPr/>
        </p:nvPicPr>
        <p:blipFill>
          <a:blip r:embed="rId5" cstate="print"/>
          <a:srcRect/>
          <a:stretch>
            <a:fillRect/>
          </a:stretch>
        </p:blipFill>
        <p:spPr bwMode="auto">
          <a:xfrm>
            <a:off x="571472" y="4071942"/>
            <a:ext cx="4376202" cy="1714512"/>
          </a:xfrm>
          <a:prstGeom prst="rect">
            <a:avLst/>
          </a:prstGeom>
          <a:noFill/>
        </p:spPr>
      </p:pic>
      <p:pic>
        <p:nvPicPr>
          <p:cNvPr id="64515" name="Picture 3" descr="C:\Users\yanziyue\AppData\Roaming\Tencent\Users\75319684\QQ\WinTemp\RichOle\R}[A4E(@`0YAWITF%IR~6[C.jpg"/>
          <p:cNvPicPr>
            <a:picLocks noChangeAspect="1" noChangeArrowheads="1"/>
          </p:cNvPicPr>
          <p:nvPr/>
        </p:nvPicPr>
        <p:blipFill>
          <a:blip r:embed="rId6" cstate="print"/>
          <a:srcRect/>
          <a:stretch>
            <a:fillRect/>
          </a:stretch>
        </p:blipFill>
        <p:spPr bwMode="auto">
          <a:xfrm>
            <a:off x="3357554" y="2500306"/>
            <a:ext cx="1532460" cy="500066"/>
          </a:xfrm>
          <a:prstGeom prst="rect">
            <a:avLst/>
          </a:prstGeom>
          <a:noFill/>
        </p:spPr>
      </p:pic>
      <p:sp>
        <p:nvSpPr>
          <p:cNvPr id="13" name="線吹き出し 1 (枠付き) 12"/>
          <p:cNvSpPr/>
          <p:nvPr/>
        </p:nvSpPr>
        <p:spPr>
          <a:xfrm>
            <a:off x="5786446" y="3357562"/>
            <a:ext cx="2143140" cy="1143008"/>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the  probability from i</a:t>
            </a:r>
          </a:p>
          <a:p>
            <a:pPr algn="ctr"/>
            <a:r>
              <a:rPr lang="en-US" altLang="zh-CN" dirty="0" smtClean="0"/>
              <a:t>to j using fixed d</a:t>
            </a:r>
            <a:endParaRPr lang="zh-CN" altLang="en-US" dirty="0"/>
          </a:p>
        </p:txBody>
      </p:sp>
      <p:sp>
        <p:nvSpPr>
          <p:cNvPr id="15" name="テキスト ボックス 32"/>
          <p:cNvSpPr txBox="1"/>
          <p:nvPr/>
        </p:nvSpPr>
        <p:spPr>
          <a:xfrm>
            <a:off x="8429652" y="6286520"/>
            <a:ext cx="571504"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zh-CN" dirty="0" smtClean="0"/>
              <a:t>10</a:t>
            </a:r>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title">
            <a:hlinkClick r:id="rId3"/>
          </p:cNvPr>
          <p:cNvPicPr>
            <a:picLocks noChangeAspect="1" noChangeArrowheads="1"/>
          </p:cNvPicPr>
          <p:nvPr/>
        </p:nvPicPr>
        <p:blipFill>
          <a:blip r:embed="rId4" cstate="print"/>
          <a:srcRect/>
          <a:stretch>
            <a:fillRect/>
          </a:stretch>
        </p:blipFill>
        <p:spPr bwMode="auto">
          <a:xfrm>
            <a:off x="0" y="-3175"/>
            <a:ext cx="6667500" cy="392113"/>
          </a:xfrm>
          <a:prstGeom prst="rect">
            <a:avLst/>
          </a:prstGeom>
          <a:noFill/>
          <a:ln w="9525">
            <a:noFill/>
            <a:miter lim="800000"/>
            <a:headEnd/>
            <a:tailEnd/>
          </a:ln>
        </p:spPr>
      </p:pic>
      <p:sp>
        <p:nvSpPr>
          <p:cNvPr id="5" name="Text Box 34"/>
          <p:cNvSpPr txBox="1">
            <a:spLocks noChangeArrowheads="1"/>
          </p:cNvSpPr>
          <p:nvPr/>
        </p:nvSpPr>
        <p:spPr bwMode="auto">
          <a:xfrm>
            <a:off x="6667500" y="-3175"/>
            <a:ext cx="2476500" cy="396875"/>
          </a:xfrm>
          <a:prstGeom prst="rect">
            <a:avLst/>
          </a:prstGeom>
          <a:solidFill>
            <a:srgbClr val="003366"/>
          </a:solidFill>
          <a:ln w="9525">
            <a:noFill/>
            <a:miter lim="800000"/>
            <a:headEnd/>
            <a:tailEnd/>
          </a:ln>
        </p:spPr>
        <p:txBody>
          <a:bodyPr wrap="square">
            <a:spAutoFit/>
          </a:bodyPr>
          <a:lstStyle/>
          <a:p>
            <a:r>
              <a:rPr lang="ja-JP" altLang="en-US" sz="2000" b="1" dirty="0">
                <a:solidFill>
                  <a:schemeClr val="bg1"/>
                </a:solidFill>
                <a:latin typeface="Times New Roman" pitchFamily="18" charset="0"/>
                <a:ea typeface="HGP行書体" pitchFamily="66" charset="-128"/>
                <a:cs typeface="Times New Roman" pitchFamily="18" charset="0"/>
              </a:rPr>
              <a:t>芹川研究室</a:t>
            </a:r>
          </a:p>
        </p:txBody>
      </p:sp>
      <p:sp>
        <p:nvSpPr>
          <p:cNvPr id="8" name="矩形 7"/>
          <p:cNvSpPr/>
          <p:nvPr/>
        </p:nvSpPr>
        <p:spPr>
          <a:xfrm>
            <a:off x="357158" y="1071546"/>
            <a:ext cx="8143932" cy="830997"/>
          </a:xfrm>
          <a:prstGeom prst="rect">
            <a:avLst/>
          </a:prstGeom>
        </p:spPr>
        <p:txBody>
          <a:bodyPr wrap="square">
            <a:spAutoFit/>
          </a:bodyPr>
          <a:lstStyle/>
          <a:p>
            <a:r>
              <a:rPr lang="en-US" altLang="zh-CN" sz="2400" dirty="0" smtClean="0">
                <a:solidFill>
                  <a:schemeClr val="tx2">
                    <a:lumMod val="60000"/>
                    <a:lumOff val="40000"/>
                  </a:schemeClr>
                </a:solidFill>
                <a:latin typeface="Times New Roman" pitchFamily="18" charset="0"/>
                <a:cs typeface="Times New Roman" pitchFamily="18" charset="0"/>
              </a:rPr>
              <a:t>Entropy(</a:t>
            </a:r>
            <a:r>
              <a:rPr lang="ja-JP" altLang="en-US" sz="2400" b="1" dirty="0" smtClean="0"/>
              <a:t>エントロピー</a:t>
            </a:r>
            <a:r>
              <a:rPr lang="en-US" altLang="ja-JP" sz="2400" b="1" dirty="0" smtClean="0"/>
              <a:t>)</a:t>
            </a:r>
            <a:r>
              <a:rPr lang="en-US" altLang="zh-CN" sz="2400" dirty="0" smtClean="0">
                <a:latin typeface="Times New Roman" pitchFamily="18" charset="0"/>
                <a:cs typeface="Times New Roman" pitchFamily="18" charset="0"/>
              </a:rPr>
              <a:t>: the</a:t>
            </a:r>
            <a:r>
              <a:rPr lang="zh-CN" altLang="en-US" sz="2400" dirty="0" smtClean="0">
                <a:latin typeface="Times New Roman" pitchFamily="18" charset="0"/>
                <a:cs typeface="Times New Roman" pitchFamily="18" charset="0"/>
              </a:rPr>
              <a:t> </a:t>
            </a:r>
            <a:r>
              <a:rPr lang="en-US" altLang="zh-CN" sz="2400" dirty="0" smtClean="0">
                <a:latin typeface="Times New Roman" pitchFamily="18" charset="0"/>
                <a:cs typeface="Times New Roman" pitchFamily="18" charset="0"/>
              </a:rPr>
              <a:t>amount of information which is the image measurement</a:t>
            </a:r>
            <a:endParaRPr lang="zh-CN" altLang="en-US" sz="2400" dirty="0" smtClean="0">
              <a:latin typeface="Times New Roman" pitchFamily="18" charset="0"/>
              <a:cs typeface="Times New Roman" pitchFamily="18" charset="0"/>
            </a:endParaRPr>
          </a:p>
        </p:txBody>
      </p:sp>
      <p:graphicFrame>
        <p:nvGraphicFramePr>
          <p:cNvPr id="32773" name="Object 5"/>
          <p:cNvGraphicFramePr>
            <a:graphicFrameLocks noChangeAspect="1"/>
          </p:cNvGraphicFramePr>
          <p:nvPr/>
        </p:nvGraphicFramePr>
        <p:xfrm>
          <a:off x="1714480" y="2071678"/>
          <a:ext cx="5059362" cy="571500"/>
        </p:xfrm>
        <a:graphic>
          <a:graphicData uri="http://schemas.openxmlformats.org/presentationml/2006/ole">
            <p:oleObj spid="_x0000_s32773" name="Equation" r:id="rId5" imgW="2273300" imgH="254000" progId="">
              <p:embed/>
            </p:oleObj>
          </a:graphicData>
        </a:graphic>
      </p:graphicFrame>
      <p:sp>
        <p:nvSpPr>
          <p:cNvPr id="10" name="矩形 9"/>
          <p:cNvSpPr/>
          <p:nvPr/>
        </p:nvSpPr>
        <p:spPr>
          <a:xfrm>
            <a:off x="285720" y="2928934"/>
            <a:ext cx="8286808" cy="1477328"/>
          </a:xfrm>
          <a:prstGeom prst="rect">
            <a:avLst/>
          </a:prstGeom>
        </p:spPr>
        <p:txBody>
          <a:bodyPr wrap="square">
            <a:spAutoFit/>
          </a:bodyPr>
          <a:lstStyle/>
          <a:p>
            <a:r>
              <a:rPr lang="en-US" altLang="zh-CN" sz="2400" dirty="0" smtClean="0">
                <a:solidFill>
                  <a:schemeClr val="tx2">
                    <a:lumMod val="60000"/>
                    <a:lumOff val="40000"/>
                  </a:schemeClr>
                </a:solidFill>
                <a:latin typeface="Times New Roman" pitchFamily="18" charset="0"/>
                <a:cs typeface="Times New Roman" pitchFamily="18" charset="0"/>
              </a:rPr>
              <a:t>Energy(</a:t>
            </a:r>
            <a:r>
              <a:rPr lang="ja-JP" altLang="en-US" sz="2400" b="1" dirty="0" smtClean="0"/>
              <a:t>エネルギー</a:t>
            </a:r>
            <a:r>
              <a:rPr lang="en-US" altLang="ja-JP" sz="2400" b="1" dirty="0" smtClean="0"/>
              <a:t>)</a:t>
            </a:r>
            <a:r>
              <a:rPr lang="en-US" altLang="zh-CN" sz="2400" dirty="0" smtClean="0">
                <a:latin typeface="Times New Roman" pitchFamily="18" charset="0"/>
                <a:cs typeface="Times New Roman" pitchFamily="18" charset="0"/>
              </a:rPr>
              <a:t>: the sum of the squares of the gray level co-occurrence matrix elements, so also known as energy, reflects the image grey distribution uniformity degree of thickness and texture</a:t>
            </a:r>
            <a:endParaRPr lang="zh-CN" altLang="en-US" sz="2400" dirty="0" smtClean="0">
              <a:latin typeface="Times New Roman" pitchFamily="18" charset="0"/>
              <a:cs typeface="Times New Roman" pitchFamily="18" charset="0"/>
            </a:endParaRPr>
          </a:p>
          <a:p>
            <a:endParaRPr lang="zh-CN" altLang="en-US" dirty="0"/>
          </a:p>
        </p:txBody>
      </p:sp>
      <p:graphicFrame>
        <p:nvGraphicFramePr>
          <p:cNvPr id="32774" name="Object 6"/>
          <p:cNvGraphicFramePr>
            <a:graphicFrameLocks noChangeAspect="1"/>
          </p:cNvGraphicFramePr>
          <p:nvPr/>
        </p:nvGraphicFramePr>
        <p:xfrm>
          <a:off x="1928794" y="4500570"/>
          <a:ext cx="4606925" cy="714375"/>
        </p:xfrm>
        <a:graphic>
          <a:graphicData uri="http://schemas.openxmlformats.org/presentationml/2006/ole">
            <p:oleObj spid="_x0000_s32774" name="Equation" r:id="rId6" imgW="1778000" imgH="279400" progId="">
              <p:embed/>
            </p:oleObj>
          </a:graphicData>
        </a:graphic>
      </p:graphicFrame>
      <p:sp>
        <p:nvSpPr>
          <p:cNvPr id="9" name="テキスト ボックス 32"/>
          <p:cNvSpPr txBox="1"/>
          <p:nvPr/>
        </p:nvSpPr>
        <p:spPr>
          <a:xfrm>
            <a:off x="8429652" y="6286520"/>
            <a:ext cx="571504"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zh-CN" dirty="0" smtClean="0"/>
              <a:t>11</a:t>
            </a:r>
            <a:endParaRPr lang="zh-CN"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57158" y="428604"/>
            <a:ext cx="8229600" cy="1685923"/>
          </a:xfrm>
        </p:spPr>
        <p:txBody>
          <a:bodyPr>
            <a:normAutofit/>
          </a:bodyPr>
          <a:lstStyle/>
          <a:p>
            <a:pPr marL="0" indent="0">
              <a:spcBef>
                <a:spcPts val="0"/>
              </a:spcBef>
              <a:buNone/>
            </a:pPr>
            <a:r>
              <a:rPr lang="en-US" altLang="zh-CN" sz="2400" dirty="0" smtClean="0">
                <a:solidFill>
                  <a:schemeClr val="tx2">
                    <a:lumMod val="60000"/>
                    <a:lumOff val="40000"/>
                  </a:schemeClr>
                </a:solidFill>
                <a:latin typeface="Times New Roman" pitchFamily="18" charset="0"/>
                <a:cs typeface="Times New Roman" pitchFamily="18" charset="0"/>
              </a:rPr>
              <a:t>Contrast</a:t>
            </a:r>
            <a:r>
              <a:rPr lang="en-US" altLang="zh-CN" sz="2400" dirty="0" smtClean="0">
                <a:latin typeface="Times New Roman" pitchFamily="18" charset="0"/>
                <a:cs typeface="Times New Roman" pitchFamily="18" charset="0"/>
              </a:rPr>
              <a:t>: reflects the image of the degree of clarity and texture          grooving depth. The contrast is small, the grooving shallow, the picture is fuzzy.</a:t>
            </a:r>
            <a:endParaRPr lang="zh-CN" altLang="en-US" sz="2400" dirty="0" smtClean="0">
              <a:latin typeface="Times New Roman" pitchFamily="18" charset="0"/>
              <a:cs typeface="Times New Roman" pitchFamily="18" charset="0"/>
            </a:endParaRPr>
          </a:p>
          <a:p>
            <a:endParaRPr lang="zh-CN" altLang="en-US" sz="2400" dirty="0"/>
          </a:p>
        </p:txBody>
      </p:sp>
      <p:graphicFrame>
        <p:nvGraphicFramePr>
          <p:cNvPr id="46082" name="Object 2"/>
          <p:cNvGraphicFramePr>
            <a:graphicFrameLocks noChangeAspect="1"/>
          </p:cNvGraphicFramePr>
          <p:nvPr/>
        </p:nvGraphicFramePr>
        <p:xfrm>
          <a:off x="1643042" y="1714488"/>
          <a:ext cx="4005262" cy="714375"/>
        </p:xfrm>
        <a:graphic>
          <a:graphicData uri="http://schemas.openxmlformats.org/presentationml/2006/ole">
            <p:oleObj spid="_x0000_s46082" name="Equation" r:id="rId4" imgW="1993900" imgH="355600" progId="">
              <p:embed/>
            </p:oleObj>
          </a:graphicData>
        </a:graphic>
      </p:graphicFrame>
      <p:sp>
        <p:nvSpPr>
          <p:cNvPr id="5" name="矩形 4"/>
          <p:cNvSpPr/>
          <p:nvPr/>
        </p:nvSpPr>
        <p:spPr>
          <a:xfrm>
            <a:off x="500034" y="2690336"/>
            <a:ext cx="7786742" cy="1569660"/>
          </a:xfrm>
          <a:prstGeom prst="rect">
            <a:avLst/>
          </a:prstGeom>
        </p:spPr>
        <p:txBody>
          <a:bodyPr wrap="square">
            <a:spAutoFit/>
          </a:bodyPr>
          <a:lstStyle/>
          <a:p>
            <a:r>
              <a:rPr lang="en-US" altLang="zh-CN" sz="2400" dirty="0" smtClean="0">
                <a:solidFill>
                  <a:schemeClr val="tx2">
                    <a:lumMod val="60000"/>
                    <a:lumOff val="40000"/>
                  </a:schemeClr>
                </a:solidFill>
                <a:latin typeface="Times New Roman" pitchFamily="18" charset="0"/>
                <a:cs typeface="Times New Roman" pitchFamily="18" charset="0"/>
              </a:rPr>
              <a:t>Relevancy </a:t>
            </a:r>
            <a:r>
              <a:rPr lang="en-US" altLang="zh-CN" sz="2400" dirty="0" smtClean="0">
                <a:latin typeface="Times New Roman" pitchFamily="18" charset="0"/>
                <a:cs typeface="Times New Roman" pitchFamily="18" charset="0"/>
              </a:rPr>
              <a:t>: it measures spatial gray level co-occurrence matrix element row or column direction on the similar degree, therefore, the relative value reflects the local gray correlation of image size.</a:t>
            </a:r>
            <a:endParaRPr lang="zh-CN" altLang="en-US" sz="2400" dirty="0" smtClean="0">
              <a:latin typeface="Times New Roman" pitchFamily="18" charset="0"/>
              <a:cs typeface="Times New Roman" pitchFamily="18" charset="0"/>
            </a:endParaRPr>
          </a:p>
        </p:txBody>
      </p:sp>
      <p:graphicFrame>
        <p:nvGraphicFramePr>
          <p:cNvPr id="46083" name="Object 3"/>
          <p:cNvGraphicFramePr>
            <a:graphicFrameLocks noChangeAspect="1"/>
          </p:cNvGraphicFramePr>
          <p:nvPr/>
        </p:nvGraphicFramePr>
        <p:xfrm>
          <a:off x="571472" y="4929198"/>
          <a:ext cx="3857652" cy="784925"/>
        </p:xfrm>
        <a:graphic>
          <a:graphicData uri="http://schemas.openxmlformats.org/presentationml/2006/ole">
            <p:oleObj spid="_x0000_s46083" name="Equation" r:id="rId5" imgW="2298700" imgH="469900" progId="">
              <p:embed/>
            </p:oleObj>
          </a:graphicData>
        </a:graphic>
      </p:graphicFrame>
      <p:graphicFrame>
        <p:nvGraphicFramePr>
          <p:cNvPr id="46084" name="Object 4"/>
          <p:cNvGraphicFramePr>
            <a:graphicFrameLocks noChangeAspect="1"/>
          </p:cNvGraphicFramePr>
          <p:nvPr/>
        </p:nvGraphicFramePr>
        <p:xfrm>
          <a:off x="5500694" y="3929066"/>
          <a:ext cx="2562817" cy="2928934"/>
        </p:xfrm>
        <a:graphic>
          <a:graphicData uri="http://schemas.openxmlformats.org/presentationml/2006/ole">
            <p:oleObj spid="_x0000_s46084" name="Equation" r:id="rId6" imgW="1600200" imgH="1828800" progId="">
              <p:embed/>
            </p:oleObj>
          </a:graphicData>
        </a:graphic>
      </p:graphicFrame>
      <p:sp>
        <p:nvSpPr>
          <p:cNvPr id="8" name="右箭头 7"/>
          <p:cNvSpPr/>
          <p:nvPr/>
        </p:nvSpPr>
        <p:spPr>
          <a:xfrm>
            <a:off x="4714876" y="5214950"/>
            <a:ext cx="571504" cy="28575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33" descr="title">
            <a:hlinkClick r:id="rId7"/>
          </p:cNvPr>
          <p:cNvPicPr>
            <a:picLocks noChangeAspect="1" noChangeArrowheads="1"/>
          </p:cNvPicPr>
          <p:nvPr/>
        </p:nvPicPr>
        <p:blipFill>
          <a:blip r:embed="rId8" cstate="print"/>
          <a:srcRect/>
          <a:stretch>
            <a:fillRect/>
          </a:stretch>
        </p:blipFill>
        <p:spPr bwMode="auto">
          <a:xfrm>
            <a:off x="0" y="-3175"/>
            <a:ext cx="6667500" cy="392113"/>
          </a:xfrm>
          <a:prstGeom prst="rect">
            <a:avLst/>
          </a:prstGeom>
          <a:noFill/>
          <a:ln w="9525">
            <a:noFill/>
            <a:miter lim="800000"/>
            <a:headEnd/>
            <a:tailEnd/>
          </a:ln>
        </p:spPr>
      </p:pic>
      <p:sp>
        <p:nvSpPr>
          <p:cNvPr id="10" name="Text Box 34"/>
          <p:cNvSpPr txBox="1">
            <a:spLocks noChangeArrowheads="1"/>
          </p:cNvSpPr>
          <p:nvPr/>
        </p:nvSpPr>
        <p:spPr bwMode="auto">
          <a:xfrm>
            <a:off x="6667500" y="-3175"/>
            <a:ext cx="2476500" cy="396875"/>
          </a:xfrm>
          <a:prstGeom prst="rect">
            <a:avLst/>
          </a:prstGeom>
          <a:solidFill>
            <a:srgbClr val="003366"/>
          </a:solidFill>
          <a:ln w="9525">
            <a:noFill/>
            <a:miter lim="800000"/>
            <a:headEnd/>
            <a:tailEnd/>
          </a:ln>
        </p:spPr>
        <p:txBody>
          <a:bodyPr wrap="square">
            <a:spAutoFit/>
          </a:bodyPr>
          <a:lstStyle/>
          <a:p>
            <a:r>
              <a:rPr lang="ja-JP" altLang="en-US" sz="2000" b="1" dirty="0">
                <a:solidFill>
                  <a:schemeClr val="bg1"/>
                </a:solidFill>
                <a:latin typeface="Times New Roman" pitchFamily="18" charset="0"/>
                <a:ea typeface="HGP行書体" pitchFamily="66" charset="-128"/>
                <a:cs typeface="Times New Roman" pitchFamily="18" charset="0"/>
              </a:rPr>
              <a:t>芹川研究室</a:t>
            </a:r>
          </a:p>
        </p:txBody>
      </p:sp>
      <p:sp>
        <p:nvSpPr>
          <p:cNvPr id="11" name="テキスト ボックス 32"/>
          <p:cNvSpPr txBox="1"/>
          <p:nvPr/>
        </p:nvSpPr>
        <p:spPr>
          <a:xfrm>
            <a:off x="8429652" y="6286520"/>
            <a:ext cx="571504"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zh-CN" dirty="0" smtClean="0"/>
              <a:t>12</a:t>
            </a:r>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AutoShape 1" descr="C:\Users\yanziyue\AppData\Roaming\Tencent\Users\819705773\QQ\WinTemp\RichOle\)][$$57E~fPO9C%C7$FM1.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66562" name="AutoShape 2" descr="C:\Users\yanziyue\AppData\Roaming\Tencent\Users\819705773\QQ\WinTemp\RichOle\)][$$57E~fPO9C%C7$FM1.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66563" name="AutoShape 3" descr="C:\Users\yanziyue\AppData\Roaming\Tencent\Users\819705773\QQ\WinTemp\RichOle\)][$$57E~fPO9C%C7$FM1.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66564" name="AutoShape 4" descr="C:\Users\yanziyue\AppData\Roaming\Tencent\Users\819705773\QQ\WinTemp\RichOle\)][$$57E~fPO9C%C7$FM1.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66565" name="AutoShape 5" descr="C:\Users\yanziyue\AppData\Roaming\Tencent\Users\819705773\QQ\WinTemp\RichOle\)][$$57E~fPO9C%C7$FM1.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66566" name="AutoShape 6" descr="C:\Users\yanziyue\AppData\Roaming\Tencent\Users\819705773\QQ\WinTemp\RichOle\)][$$57E~fPO9C%C7$FM1.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13" name="図 12" descr="7R$()TLC}(N`JH[ROOR[_K7.jpg"/>
          <p:cNvPicPr>
            <a:picLocks noChangeAspect="1"/>
          </p:cNvPicPr>
          <p:nvPr/>
        </p:nvPicPr>
        <p:blipFill>
          <a:blip r:embed="rId2"/>
          <a:stretch>
            <a:fillRect/>
          </a:stretch>
        </p:blipFill>
        <p:spPr>
          <a:xfrm>
            <a:off x="3214678" y="2928934"/>
            <a:ext cx="2381062" cy="2071690"/>
          </a:xfrm>
          <a:prstGeom prst="rect">
            <a:avLst/>
          </a:prstGeom>
        </p:spPr>
      </p:pic>
      <p:pic>
        <p:nvPicPr>
          <p:cNvPr id="14" name="図 13" descr="CSO`OVS0GN3N[3%59CTOQLP.jpg"/>
          <p:cNvPicPr>
            <a:picLocks noChangeAspect="1"/>
          </p:cNvPicPr>
          <p:nvPr/>
        </p:nvPicPr>
        <p:blipFill>
          <a:blip r:embed="rId3"/>
          <a:stretch>
            <a:fillRect/>
          </a:stretch>
        </p:blipFill>
        <p:spPr>
          <a:xfrm>
            <a:off x="714348" y="2857496"/>
            <a:ext cx="2428892" cy="2440598"/>
          </a:xfrm>
          <a:prstGeom prst="rect">
            <a:avLst/>
          </a:prstGeom>
        </p:spPr>
      </p:pic>
      <p:pic>
        <p:nvPicPr>
          <p:cNvPr id="15" name="図 14" descr="YAVO4DT9(CR{(M@8}DOG8BF.jpg"/>
          <p:cNvPicPr>
            <a:picLocks noChangeAspect="1"/>
          </p:cNvPicPr>
          <p:nvPr/>
        </p:nvPicPr>
        <p:blipFill>
          <a:blip r:embed="rId4"/>
          <a:stretch>
            <a:fillRect/>
          </a:stretch>
        </p:blipFill>
        <p:spPr>
          <a:xfrm>
            <a:off x="6072198" y="2857496"/>
            <a:ext cx="2630870" cy="2357454"/>
          </a:xfrm>
          <a:prstGeom prst="rect">
            <a:avLst/>
          </a:prstGeom>
        </p:spPr>
      </p:pic>
      <p:pic>
        <p:nvPicPr>
          <p:cNvPr id="16" name="Picture 33" descr="title">
            <a:hlinkClick r:id="rId5"/>
          </p:cNvPr>
          <p:cNvPicPr>
            <a:picLocks noChangeAspect="1" noChangeArrowheads="1"/>
          </p:cNvPicPr>
          <p:nvPr/>
        </p:nvPicPr>
        <p:blipFill>
          <a:blip r:embed="rId6" cstate="print"/>
          <a:srcRect/>
          <a:stretch>
            <a:fillRect/>
          </a:stretch>
        </p:blipFill>
        <p:spPr bwMode="auto">
          <a:xfrm>
            <a:off x="0" y="-3175"/>
            <a:ext cx="6667500" cy="392113"/>
          </a:xfrm>
          <a:prstGeom prst="rect">
            <a:avLst/>
          </a:prstGeom>
          <a:noFill/>
          <a:ln w="9525">
            <a:noFill/>
            <a:miter lim="800000"/>
            <a:headEnd/>
            <a:tailEnd/>
          </a:ln>
        </p:spPr>
      </p:pic>
      <p:sp>
        <p:nvSpPr>
          <p:cNvPr id="17" name="Text Box 34"/>
          <p:cNvSpPr txBox="1">
            <a:spLocks noChangeArrowheads="1"/>
          </p:cNvSpPr>
          <p:nvPr/>
        </p:nvSpPr>
        <p:spPr bwMode="auto">
          <a:xfrm>
            <a:off x="6667500" y="-3175"/>
            <a:ext cx="2476500" cy="396875"/>
          </a:xfrm>
          <a:prstGeom prst="rect">
            <a:avLst/>
          </a:prstGeom>
          <a:solidFill>
            <a:srgbClr val="003366"/>
          </a:solidFill>
          <a:ln w="9525">
            <a:noFill/>
            <a:miter lim="800000"/>
            <a:headEnd/>
            <a:tailEnd/>
          </a:ln>
        </p:spPr>
        <p:txBody>
          <a:bodyPr wrap="square">
            <a:spAutoFit/>
          </a:bodyPr>
          <a:lstStyle/>
          <a:p>
            <a:r>
              <a:rPr lang="ja-JP" altLang="en-US" sz="2000" b="1" dirty="0">
                <a:solidFill>
                  <a:schemeClr val="bg1"/>
                </a:solidFill>
                <a:latin typeface="Times New Roman" pitchFamily="18" charset="0"/>
                <a:ea typeface="HGP行書体" pitchFamily="66" charset="-128"/>
                <a:cs typeface="Times New Roman" pitchFamily="18" charset="0"/>
              </a:rPr>
              <a:t>芹川研究室</a:t>
            </a:r>
          </a:p>
        </p:txBody>
      </p:sp>
      <p:sp>
        <p:nvSpPr>
          <p:cNvPr id="18" name="テキスト ボックス 32"/>
          <p:cNvSpPr txBox="1"/>
          <p:nvPr/>
        </p:nvSpPr>
        <p:spPr>
          <a:xfrm>
            <a:off x="8429652" y="6286520"/>
            <a:ext cx="571504"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zh-CN" dirty="0" smtClean="0"/>
              <a:t>13</a:t>
            </a:r>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28662" y="714356"/>
            <a:ext cx="7643866" cy="584775"/>
          </a:xfrm>
          <a:prstGeom prst="rect">
            <a:avLst/>
          </a:prstGeom>
          <a:noFill/>
        </p:spPr>
        <p:txBody>
          <a:bodyPr wrap="square" rtlCol="0">
            <a:spAutoFit/>
          </a:bodyPr>
          <a:lstStyle/>
          <a:p>
            <a:pPr algn="ctr"/>
            <a:r>
              <a:rPr lang="la-Latn" altLang="zh-CN" sz="3200" i="1" kern="100" dirty="0" smtClean="0">
                <a:solidFill>
                  <a:schemeClr val="dk1"/>
                </a:solidFill>
                <a:latin typeface="+mj-lt"/>
                <a:ea typeface="微软雅黑"/>
                <a:cs typeface="Times New Roman" pitchFamily="18" charset="0"/>
              </a:rPr>
              <a:t>Lepomis macrochirus </a:t>
            </a:r>
            <a:r>
              <a:rPr lang="en-US" altLang="zh-CN" sz="3200" i="1" kern="100" dirty="0" smtClean="0">
                <a:solidFill>
                  <a:schemeClr val="dk1"/>
                </a:solidFill>
                <a:latin typeface="+mj-lt"/>
                <a:ea typeface="微软雅黑"/>
                <a:cs typeface="Times New Roman" pitchFamily="18" charset="0"/>
              </a:rPr>
              <a:t> may called sunfish</a:t>
            </a:r>
            <a:endParaRPr lang="zh-CN" altLang="en-US" sz="3200" dirty="0">
              <a:latin typeface="+mj-lt"/>
            </a:endParaRPr>
          </a:p>
        </p:txBody>
      </p:sp>
      <p:pic>
        <p:nvPicPr>
          <p:cNvPr id="7" name="Picture 33" descr="title">
            <a:hlinkClick r:id="rId2"/>
          </p:cNvPr>
          <p:cNvPicPr>
            <a:picLocks noChangeAspect="1" noChangeArrowheads="1"/>
          </p:cNvPicPr>
          <p:nvPr/>
        </p:nvPicPr>
        <p:blipFill>
          <a:blip r:embed="rId3" cstate="print"/>
          <a:srcRect/>
          <a:stretch>
            <a:fillRect/>
          </a:stretch>
        </p:blipFill>
        <p:spPr bwMode="auto">
          <a:xfrm>
            <a:off x="0" y="-3175"/>
            <a:ext cx="6667500" cy="392113"/>
          </a:xfrm>
          <a:prstGeom prst="rect">
            <a:avLst/>
          </a:prstGeom>
          <a:noFill/>
          <a:ln w="9525">
            <a:noFill/>
            <a:miter lim="800000"/>
            <a:headEnd/>
            <a:tailEnd/>
          </a:ln>
        </p:spPr>
      </p:pic>
      <p:pic>
        <p:nvPicPr>
          <p:cNvPr id="5" name="Picture 33" descr="title">
            <a:hlinkClick r:id="rId2"/>
          </p:cNvPr>
          <p:cNvPicPr>
            <a:picLocks noChangeAspect="1" noChangeArrowheads="1"/>
          </p:cNvPicPr>
          <p:nvPr/>
        </p:nvPicPr>
        <p:blipFill>
          <a:blip r:embed="rId3" cstate="print"/>
          <a:srcRect/>
          <a:stretch>
            <a:fillRect/>
          </a:stretch>
        </p:blipFill>
        <p:spPr bwMode="auto">
          <a:xfrm>
            <a:off x="0" y="-3175"/>
            <a:ext cx="6667500" cy="392113"/>
          </a:xfrm>
          <a:prstGeom prst="rect">
            <a:avLst/>
          </a:prstGeom>
          <a:noFill/>
          <a:ln w="9525">
            <a:noFill/>
            <a:miter lim="800000"/>
            <a:headEnd/>
            <a:tailEnd/>
          </a:ln>
        </p:spPr>
      </p:pic>
      <p:sp>
        <p:nvSpPr>
          <p:cNvPr id="8" name="Text Box 34"/>
          <p:cNvSpPr txBox="1">
            <a:spLocks noChangeArrowheads="1"/>
          </p:cNvSpPr>
          <p:nvPr/>
        </p:nvSpPr>
        <p:spPr bwMode="auto">
          <a:xfrm>
            <a:off x="6667500" y="-3175"/>
            <a:ext cx="2476500" cy="396875"/>
          </a:xfrm>
          <a:prstGeom prst="rect">
            <a:avLst/>
          </a:prstGeom>
          <a:solidFill>
            <a:srgbClr val="003366"/>
          </a:solidFill>
          <a:ln w="9525">
            <a:noFill/>
            <a:miter lim="800000"/>
            <a:headEnd/>
            <a:tailEnd/>
          </a:ln>
        </p:spPr>
        <p:txBody>
          <a:bodyPr wrap="square">
            <a:spAutoFit/>
          </a:bodyPr>
          <a:lstStyle/>
          <a:p>
            <a:r>
              <a:rPr lang="ja-JP" altLang="en-US" sz="2000" b="1" dirty="0">
                <a:solidFill>
                  <a:schemeClr val="bg1"/>
                </a:solidFill>
                <a:latin typeface="Times New Roman" pitchFamily="18" charset="0"/>
                <a:ea typeface="HGP行書体" pitchFamily="66" charset="-128"/>
                <a:cs typeface="Times New Roman" pitchFamily="18" charset="0"/>
              </a:rPr>
              <a:t>芹川研究室</a:t>
            </a:r>
          </a:p>
        </p:txBody>
      </p:sp>
      <p:graphicFrame>
        <p:nvGraphicFramePr>
          <p:cNvPr id="10" name="内容占位符 9"/>
          <p:cNvGraphicFramePr>
            <a:graphicFrameLocks noGrp="1"/>
          </p:cNvGraphicFramePr>
          <p:nvPr>
            <p:ph idx="1"/>
          </p:nvPr>
        </p:nvGraphicFramePr>
        <p:xfrm>
          <a:off x="285720" y="1571612"/>
          <a:ext cx="8229600" cy="4360252"/>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645475">
                <a:tc>
                  <a:txBody>
                    <a:bodyPr/>
                    <a:lstStyle/>
                    <a:p>
                      <a:endParaRPr lang="zh-CN" altLang="en-US" dirty="0"/>
                    </a:p>
                  </a:txBody>
                  <a:tcPr marL="68580" marR="68580" marT="0" marB="0"/>
                </a:tc>
                <a:tc>
                  <a:txBody>
                    <a:bodyPr/>
                    <a:lstStyle/>
                    <a:p>
                      <a:pPr algn="ctr">
                        <a:spcAft>
                          <a:spcPts val="1000"/>
                        </a:spcAft>
                      </a:pPr>
                      <a:r>
                        <a:rPr lang="en-US" sz="2000" kern="100" dirty="0">
                          <a:latin typeface="Tahoma"/>
                          <a:ea typeface="微软雅黑"/>
                          <a:cs typeface="Times New Roman"/>
                        </a:rPr>
                        <a:t>ENT</a:t>
                      </a:r>
                      <a:endParaRPr lang="zh-CN" sz="2000" kern="100" dirty="0">
                        <a:latin typeface="Tahoma"/>
                        <a:ea typeface="微软雅黑"/>
                        <a:cs typeface="Times New Roman"/>
                      </a:endParaRPr>
                    </a:p>
                  </a:txBody>
                  <a:tcPr marL="68580" marR="68580" marT="0" marB="0"/>
                </a:tc>
                <a:tc>
                  <a:txBody>
                    <a:bodyPr/>
                    <a:lstStyle/>
                    <a:p>
                      <a:pPr algn="ctr">
                        <a:spcAft>
                          <a:spcPts val="1000"/>
                        </a:spcAft>
                      </a:pPr>
                      <a:r>
                        <a:rPr lang="en-US" altLang="zh-CN" sz="2000" kern="100" dirty="0" smtClean="0">
                          <a:latin typeface="Tahoma"/>
                          <a:ea typeface="微软雅黑"/>
                          <a:cs typeface="Times New Roman"/>
                        </a:rPr>
                        <a:t>ASM</a:t>
                      </a:r>
                      <a:endParaRPr lang="zh-CN" sz="2000" kern="100" dirty="0">
                        <a:latin typeface="Tahoma"/>
                        <a:ea typeface="微软雅黑"/>
                        <a:cs typeface="Times New Roman"/>
                      </a:endParaRPr>
                    </a:p>
                  </a:txBody>
                  <a:tcPr marL="68580" marR="68580" marT="0" marB="0"/>
                </a:tc>
                <a:tc>
                  <a:txBody>
                    <a:bodyPr/>
                    <a:lstStyle/>
                    <a:p>
                      <a:pPr algn="ctr">
                        <a:spcAft>
                          <a:spcPts val="1000"/>
                        </a:spcAft>
                      </a:pPr>
                      <a:r>
                        <a:rPr lang="en-US" altLang="zh-CN" sz="2000" kern="100" dirty="0" smtClean="0">
                          <a:latin typeface="Tahoma"/>
                          <a:ea typeface="微软雅黑"/>
                          <a:cs typeface="Times New Roman"/>
                        </a:rPr>
                        <a:t>COR</a:t>
                      </a:r>
                      <a:endParaRPr lang="zh-CN" sz="2000" kern="100" dirty="0">
                        <a:latin typeface="Tahoma"/>
                        <a:ea typeface="微软雅黑"/>
                        <a:cs typeface="Times New Roman"/>
                      </a:endParaRPr>
                    </a:p>
                  </a:txBody>
                  <a:tcPr marL="68580" marR="68580" marT="0" marB="0"/>
                </a:tc>
                <a:tc>
                  <a:txBody>
                    <a:bodyPr/>
                    <a:lstStyle/>
                    <a:p>
                      <a:pPr algn="ctr">
                        <a:spcAft>
                          <a:spcPts val="1000"/>
                        </a:spcAft>
                      </a:pPr>
                      <a:r>
                        <a:rPr lang="en-US" sz="2000" kern="100" dirty="0">
                          <a:latin typeface="Tahoma"/>
                          <a:ea typeface="微软雅黑"/>
                          <a:cs typeface="Times New Roman"/>
                        </a:rPr>
                        <a:t>CON</a:t>
                      </a:r>
                      <a:endParaRPr lang="zh-CN" sz="2000" kern="100" dirty="0">
                        <a:latin typeface="Tahoma"/>
                        <a:ea typeface="微软雅黑"/>
                        <a:cs typeface="Times New Roman"/>
                      </a:endParaRPr>
                    </a:p>
                  </a:txBody>
                  <a:tcPr marL="68580" marR="68580" marT="0" marB="0"/>
                </a:tc>
              </a:tr>
              <a:tr h="645475">
                <a:tc>
                  <a:txBody>
                    <a:bodyPr/>
                    <a:lstStyle/>
                    <a:p>
                      <a:pPr algn="l" fontAlgn="b"/>
                      <a:r>
                        <a:rPr lang="en-US" altLang="zh-CN" sz="2000" b="0" i="0" u="none" strike="noStrike" dirty="0" smtClean="0">
                          <a:latin typeface="宋体"/>
                        </a:rPr>
                        <a:t>Sunfish1</a:t>
                      </a:r>
                      <a:endParaRPr lang="en-US" altLang="zh-CN" sz="2000" b="0" i="0" u="none" strike="noStrike" dirty="0">
                        <a:latin typeface="宋体"/>
                      </a:endParaRPr>
                    </a:p>
                  </a:txBody>
                  <a:tcPr marL="9525" marR="9525" marT="9525" marB="0" anchor="b"/>
                </a:tc>
                <a:tc>
                  <a:txBody>
                    <a:bodyPr/>
                    <a:lstStyle/>
                    <a:p>
                      <a:pPr algn="r" fontAlgn="b"/>
                      <a:r>
                        <a:rPr lang="en-US" altLang="zh-CN" sz="2000" b="0" i="0" u="none" strike="noStrike" dirty="0">
                          <a:solidFill>
                            <a:srgbClr val="000000"/>
                          </a:solidFill>
                          <a:latin typeface="Tahoma"/>
                        </a:rPr>
                        <a:t>6.304792</a:t>
                      </a:r>
                    </a:p>
                  </a:txBody>
                  <a:tcPr marL="9525" marR="9525" marT="9525" marB="0" anchor="b"/>
                </a:tc>
                <a:tc>
                  <a:txBody>
                    <a:bodyPr/>
                    <a:lstStyle/>
                    <a:p>
                      <a:pPr algn="r" fontAlgn="b"/>
                      <a:r>
                        <a:rPr lang="en-US" altLang="zh-CN" sz="2000" b="0" i="0" u="none" strike="noStrike" dirty="0">
                          <a:solidFill>
                            <a:srgbClr val="000000"/>
                          </a:solidFill>
                          <a:latin typeface="Tahoma"/>
                        </a:rPr>
                        <a:t>0.326916</a:t>
                      </a:r>
                    </a:p>
                  </a:txBody>
                  <a:tcPr marL="9525" marR="9525" marT="9525" marB="0" anchor="b"/>
                </a:tc>
                <a:tc>
                  <a:txBody>
                    <a:bodyPr/>
                    <a:lstStyle/>
                    <a:p>
                      <a:pPr algn="r" fontAlgn="b"/>
                      <a:r>
                        <a:rPr lang="en-US" altLang="zh-CN" sz="2000" b="0" i="0" u="none" strike="noStrike" dirty="0">
                          <a:solidFill>
                            <a:srgbClr val="000000"/>
                          </a:solidFill>
                          <a:latin typeface="Tahoma"/>
                        </a:rPr>
                        <a:t>0.769822</a:t>
                      </a:r>
                    </a:p>
                  </a:txBody>
                  <a:tcPr marL="9525" marR="9525" marT="9525" marB="0" anchor="b"/>
                </a:tc>
                <a:tc>
                  <a:txBody>
                    <a:bodyPr/>
                    <a:lstStyle/>
                    <a:p>
                      <a:pPr algn="r" fontAlgn="b"/>
                      <a:r>
                        <a:rPr lang="en-US" altLang="zh-CN" sz="2000" b="0" i="0" u="none" strike="noStrike" dirty="0">
                          <a:solidFill>
                            <a:srgbClr val="000000"/>
                          </a:solidFill>
                          <a:latin typeface="Tahoma"/>
                        </a:rPr>
                        <a:t>0.175347</a:t>
                      </a:r>
                    </a:p>
                  </a:txBody>
                  <a:tcPr marL="9525" marR="9525" marT="9525" marB="0" anchor="b"/>
                </a:tc>
              </a:tr>
              <a:tr h="645475">
                <a:tc>
                  <a:txBody>
                    <a:bodyPr/>
                    <a:lstStyle/>
                    <a:p>
                      <a:pPr algn="l" fontAlgn="b"/>
                      <a:r>
                        <a:rPr lang="en-US" altLang="zh-CN" sz="2000" b="0" i="0" u="none" strike="noStrike" dirty="0" smtClean="0">
                          <a:latin typeface="宋体"/>
                        </a:rPr>
                        <a:t>Sunfish2</a:t>
                      </a:r>
                      <a:endParaRPr lang="en-US" altLang="zh-CN" sz="2000" b="0" i="0" u="none" strike="noStrike" dirty="0">
                        <a:latin typeface="宋体"/>
                      </a:endParaRPr>
                    </a:p>
                  </a:txBody>
                  <a:tcPr marL="9525" marR="9525" marT="9525" marB="0" anchor="b"/>
                </a:tc>
                <a:tc>
                  <a:txBody>
                    <a:bodyPr/>
                    <a:lstStyle/>
                    <a:p>
                      <a:pPr algn="r" fontAlgn="b"/>
                      <a:r>
                        <a:rPr lang="en-US" altLang="zh-CN" sz="2000" b="0" i="0" u="none" strike="noStrike" dirty="0">
                          <a:solidFill>
                            <a:srgbClr val="000000"/>
                          </a:solidFill>
                          <a:latin typeface="Tahoma"/>
                        </a:rPr>
                        <a:t>6.850241</a:t>
                      </a:r>
                    </a:p>
                  </a:txBody>
                  <a:tcPr marL="9525" marR="9525" marT="9525" marB="0" anchor="b"/>
                </a:tc>
                <a:tc>
                  <a:txBody>
                    <a:bodyPr/>
                    <a:lstStyle/>
                    <a:p>
                      <a:pPr algn="r" fontAlgn="b"/>
                      <a:r>
                        <a:rPr lang="en-US" altLang="zh-CN" sz="2000" b="0" i="0" u="none" strike="noStrike" dirty="0">
                          <a:solidFill>
                            <a:srgbClr val="000000"/>
                          </a:solidFill>
                          <a:latin typeface="Tahoma"/>
                        </a:rPr>
                        <a:t>0.168859</a:t>
                      </a:r>
                    </a:p>
                  </a:txBody>
                  <a:tcPr marL="9525" marR="9525" marT="9525" marB="0" anchor="b"/>
                </a:tc>
                <a:tc>
                  <a:txBody>
                    <a:bodyPr/>
                    <a:lstStyle/>
                    <a:p>
                      <a:pPr algn="r" fontAlgn="b"/>
                      <a:r>
                        <a:rPr lang="en-US" altLang="zh-CN" sz="2000" b="0" i="0" u="none" strike="noStrike">
                          <a:solidFill>
                            <a:srgbClr val="000000"/>
                          </a:solidFill>
                          <a:latin typeface="Tahoma"/>
                        </a:rPr>
                        <a:t>0.717723</a:t>
                      </a:r>
                    </a:p>
                  </a:txBody>
                  <a:tcPr marL="9525" marR="9525" marT="9525" marB="0" anchor="b"/>
                </a:tc>
                <a:tc>
                  <a:txBody>
                    <a:bodyPr/>
                    <a:lstStyle/>
                    <a:p>
                      <a:pPr algn="r" fontAlgn="b"/>
                      <a:r>
                        <a:rPr lang="en-US" altLang="zh-CN" sz="2000" b="0" i="0" u="none" strike="noStrike">
                          <a:solidFill>
                            <a:srgbClr val="000000"/>
                          </a:solidFill>
                          <a:latin typeface="Tahoma"/>
                        </a:rPr>
                        <a:t>0.431188</a:t>
                      </a:r>
                    </a:p>
                  </a:txBody>
                  <a:tcPr marL="9525" marR="9525" marT="9525" marB="0" anchor="b"/>
                </a:tc>
              </a:tr>
              <a:tr h="645475">
                <a:tc>
                  <a:txBody>
                    <a:bodyPr/>
                    <a:lstStyle/>
                    <a:p>
                      <a:pPr algn="l" fontAlgn="b"/>
                      <a:r>
                        <a:rPr lang="en-US" altLang="zh-CN" sz="2000" b="0" i="0" u="none" strike="noStrike" dirty="0" smtClean="0">
                          <a:latin typeface="宋体"/>
                        </a:rPr>
                        <a:t>Sunfish3</a:t>
                      </a:r>
                      <a:endParaRPr lang="en-US" altLang="zh-CN" sz="2000" b="0" i="0" u="none" strike="noStrike" dirty="0">
                        <a:latin typeface="宋体"/>
                      </a:endParaRPr>
                    </a:p>
                  </a:txBody>
                  <a:tcPr marL="9525" marR="9525" marT="9525" marB="0" anchor="b"/>
                </a:tc>
                <a:tc>
                  <a:txBody>
                    <a:bodyPr/>
                    <a:lstStyle/>
                    <a:p>
                      <a:pPr algn="r" fontAlgn="b"/>
                      <a:r>
                        <a:rPr lang="en-US" altLang="zh-CN" sz="2000" b="0" i="0" u="none" strike="noStrike" dirty="0">
                          <a:solidFill>
                            <a:srgbClr val="000000"/>
                          </a:solidFill>
                          <a:latin typeface="Tahoma"/>
                        </a:rPr>
                        <a:t>6.707572</a:t>
                      </a:r>
                    </a:p>
                  </a:txBody>
                  <a:tcPr marL="9525" marR="9525" marT="9525" marB="0" anchor="b"/>
                </a:tc>
                <a:tc>
                  <a:txBody>
                    <a:bodyPr/>
                    <a:lstStyle/>
                    <a:p>
                      <a:pPr algn="r" fontAlgn="b"/>
                      <a:r>
                        <a:rPr lang="en-US" altLang="zh-CN" sz="2000" b="0" i="0" u="none" strike="noStrike" dirty="0">
                          <a:solidFill>
                            <a:srgbClr val="000000"/>
                          </a:solidFill>
                          <a:latin typeface="Tahoma"/>
                        </a:rPr>
                        <a:t>0.242399</a:t>
                      </a:r>
                    </a:p>
                  </a:txBody>
                  <a:tcPr marL="9525" marR="9525" marT="9525" marB="0" anchor="b"/>
                </a:tc>
                <a:tc>
                  <a:txBody>
                    <a:bodyPr/>
                    <a:lstStyle/>
                    <a:p>
                      <a:pPr algn="r" fontAlgn="b"/>
                      <a:r>
                        <a:rPr lang="en-US" altLang="zh-CN" sz="2000" b="0" i="0" u="none" strike="noStrike">
                          <a:solidFill>
                            <a:srgbClr val="000000"/>
                          </a:solidFill>
                          <a:latin typeface="Tahoma"/>
                        </a:rPr>
                        <a:t>0.757312</a:t>
                      </a:r>
                    </a:p>
                  </a:txBody>
                  <a:tcPr marL="9525" marR="9525" marT="9525" marB="0" anchor="b"/>
                </a:tc>
                <a:tc>
                  <a:txBody>
                    <a:bodyPr/>
                    <a:lstStyle/>
                    <a:p>
                      <a:pPr algn="r" fontAlgn="b"/>
                      <a:r>
                        <a:rPr lang="en-US" altLang="zh-CN" sz="2000" b="0" i="0" u="none" strike="noStrike">
                          <a:solidFill>
                            <a:srgbClr val="000000"/>
                          </a:solidFill>
                          <a:latin typeface="Tahoma"/>
                        </a:rPr>
                        <a:t>0.289802</a:t>
                      </a:r>
                    </a:p>
                  </a:txBody>
                  <a:tcPr marL="9525" marR="9525" marT="9525" marB="0" anchor="b"/>
                </a:tc>
              </a:tr>
              <a:tr h="645475">
                <a:tc>
                  <a:txBody>
                    <a:bodyPr/>
                    <a:lstStyle/>
                    <a:p>
                      <a:pPr algn="l" fontAlgn="b"/>
                      <a:r>
                        <a:rPr lang="en-US" altLang="zh-CN" sz="2000" b="0" i="0" u="none" strike="noStrike" dirty="0" smtClean="0">
                          <a:latin typeface="宋体"/>
                        </a:rPr>
                        <a:t>Sunfish4</a:t>
                      </a:r>
                      <a:endParaRPr lang="en-US" altLang="zh-CN" sz="2000" b="0" i="0" u="none" strike="noStrike" dirty="0">
                        <a:latin typeface="宋体"/>
                      </a:endParaRPr>
                    </a:p>
                  </a:txBody>
                  <a:tcPr marL="9525" marR="9525" marT="9525" marB="0" anchor="b"/>
                </a:tc>
                <a:tc>
                  <a:txBody>
                    <a:bodyPr/>
                    <a:lstStyle/>
                    <a:p>
                      <a:pPr algn="r" fontAlgn="b"/>
                      <a:r>
                        <a:rPr lang="en-US" altLang="zh-CN" sz="2000" b="0" i="0" u="none" strike="noStrike" dirty="0">
                          <a:solidFill>
                            <a:srgbClr val="000000"/>
                          </a:solidFill>
                          <a:latin typeface="Tahoma"/>
                        </a:rPr>
                        <a:t>6.937076</a:t>
                      </a:r>
                    </a:p>
                  </a:txBody>
                  <a:tcPr marL="9525" marR="9525" marT="9525" marB="0" anchor="b"/>
                </a:tc>
                <a:tc>
                  <a:txBody>
                    <a:bodyPr/>
                    <a:lstStyle/>
                    <a:p>
                      <a:pPr algn="r" fontAlgn="b"/>
                      <a:r>
                        <a:rPr lang="en-US" altLang="zh-CN" sz="2000" b="0" i="0" u="none" strike="noStrike" dirty="0">
                          <a:solidFill>
                            <a:srgbClr val="000000"/>
                          </a:solidFill>
                          <a:latin typeface="Tahoma"/>
                        </a:rPr>
                        <a:t>0.154762</a:t>
                      </a:r>
                    </a:p>
                  </a:txBody>
                  <a:tcPr marL="9525" marR="9525" marT="9525" marB="0" anchor="b"/>
                </a:tc>
                <a:tc>
                  <a:txBody>
                    <a:bodyPr/>
                    <a:lstStyle/>
                    <a:p>
                      <a:pPr algn="r" fontAlgn="b"/>
                      <a:r>
                        <a:rPr lang="en-US" altLang="zh-CN" sz="2000" b="0" i="0" u="none" strike="noStrike">
                          <a:solidFill>
                            <a:srgbClr val="000000"/>
                          </a:solidFill>
                          <a:latin typeface="Tahoma"/>
                        </a:rPr>
                        <a:t>0.829661</a:t>
                      </a:r>
                    </a:p>
                  </a:txBody>
                  <a:tcPr marL="9525" marR="9525" marT="9525" marB="0" anchor="b"/>
                </a:tc>
                <a:tc>
                  <a:txBody>
                    <a:bodyPr/>
                    <a:lstStyle/>
                    <a:p>
                      <a:pPr algn="r" fontAlgn="b"/>
                      <a:r>
                        <a:rPr lang="en-US" altLang="zh-CN" sz="2000" b="0" i="0" u="none" strike="noStrike">
                          <a:solidFill>
                            <a:srgbClr val="000000"/>
                          </a:solidFill>
                          <a:latin typeface="Tahoma"/>
                        </a:rPr>
                        <a:t>0.350099</a:t>
                      </a:r>
                    </a:p>
                  </a:txBody>
                  <a:tcPr marL="9525" marR="9525" marT="9525" marB="0" anchor="b"/>
                </a:tc>
              </a:tr>
              <a:tr h="645475">
                <a:tc>
                  <a:txBody>
                    <a:bodyPr/>
                    <a:lstStyle/>
                    <a:p>
                      <a:pPr algn="l" fontAlgn="b"/>
                      <a:r>
                        <a:rPr lang="en-US" altLang="zh-CN" sz="2000" b="0" i="0" u="none" strike="noStrike" dirty="0" smtClean="0">
                          <a:latin typeface="宋体"/>
                        </a:rPr>
                        <a:t>Sunfish5</a:t>
                      </a:r>
                      <a:endParaRPr lang="en-US" altLang="zh-CN" sz="2000" b="0" i="0" u="none" strike="noStrike" dirty="0">
                        <a:latin typeface="宋体"/>
                      </a:endParaRPr>
                    </a:p>
                  </a:txBody>
                  <a:tcPr marL="9525" marR="9525" marT="9525" marB="0" anchor="b"/>
                </a:tc>
                <a:tc>
                  <a:txBody>
                    <a:bodyPr/>
                    <a:lstStyle/>
                    <a:p>
                      <a:pPr algn="r" fontAlgn="b"/>
                      <a:r>
                        <a:rPr lang="en-US" altLang="zh-CN" sz="2000" b="0" i="0" u="none" strike="noStrike" dirty="0">
                          <a:solidFill>
                            <a:srgbClr val="000000"/>
                          </a:solidFill>
                          <a:latin typeface="Tahoma"/>
                        </a:rPr>
                        <a:t>6.849596</a:t>
                      </a:r>
                    </a:p>
                  </a:txBody>
                  <a:tcPr marL="9525" marR="9525" marT="9525" marB="0" anchor="b"/>
                </a:tc>
                <a:tc>
                  <a:txBody>
                    <a:bodyPr/>
                    <a:lstStyle/>
                    <a:p>
                      <a:pPr algn="r" fontAlgn="b"/>
                      <a:r>
                        <a:rPr lang="en-US" altLang="zh-CN" sz="2000" b="0" i="0" u="none" strike="noStrike" dirty="0">
                          <a:solidFill>
                            <a:srgbClr val="000000"/>
                          </a:solidFill>
                          <a:latin typeface="Tahoma"/>
                        </a:rPr>
                        <a:t>0.174092</a:t>
                      </a:r>
                    </a:p>
                  </a:txBody>
                  <a:tcPr marL="9525" marR="9525" marT="9525" marB="0" anchor="b"/>
                </a:tc>
                <a:tc>
                  <a:txBody>
                    <a:bodyPr/>
                    <a:lstStyle/>
                    <a:p>
                      <a:pPr algn="r" fontAlgn="b"/>
                      <a:r>
                        <a:rPr lang="en-US" altLang="zh-CN" sz="2000" b="0" i="0" u="none" strike="noStrike" dirty="0">
                          <a:solidFill>
                            <a:srgbClr val="000000"/>
                          </a:solidFill>
                          <a:latin typeface="Tahoma"/>
                        </a:rPr>
                        <a:t>0.714613</a:t>
                      </a:r>
                    </a:p>
                  </a:txBody>
                  <a:tcPr marL="9525" marR="9525" marT="9525" marB="0" anchor="b"/>
                </a:tc>
                <a:tc>
                  <a:txBody>
                    <a:bodyPr/>
                    <a:lstStyle/>
                    <a:p>
                      <a:pPr algn="r" fontAlgn="b"/>
                      <a:r>
                        <a:rPr lang="en-US" altLang="zh-CN" sz="2000" b="0" i="0" u="none" strike="noStrike">
                          <a:solidFill>
                            <a:srgbClr val="000000"/>
                          </a:solidFill>
                          <a:latin typeface="Tahoma"/>
                        </a:rPr>
                        <a:t>0.434059</a:t>
                      </a:r>
                    </a:p>
                  </a:txBody>
                  <a:tcPr marL="9525" marR="9525" marT="9525" marB="0" anchor="b"/>
                </a:tc>
              </a:tr>
              <a:tr h="487402">
                <a:tc>
                  <a:txBody>
                    <a:bodyPr/>
                    <a:lstStyle/>
                    <a:p>
                      <a:pPr algn="l" fontAlgn="b"/>
                      <a:r>
                        <a:rPr lang="en-US" altLang="zh-CN" sz="2000" b="0" i="0" u="none" strike="noStrike" dirty="0" smtClean="0">
                          <a:latin typeface="宋体"/>
                        </a:rPr>
                        <a:t>Sunfish6</a:t>
                      </a:r>
                      <a:endParaRPr lang="en-US" altLang="zh-CN" sz="2000" b="0" i="0" u="none" strike="noStrike" dirty="0">
                        <a:latin typeface="宋体"/>
                      </a:endParaRPr>
                    </a:p>
                  </a:txBody>
                  <a:tcPr marL="9525" marR="9525" marT="9525" marB="0" anchor="b"/>
                </a:tc>
                <a:tc>
                  <a:txBody>
                    <a:bodyPr/>
                    <a:lstStyle/>
                    <a:p>
                      <a:pPr algn="r" fontAlgn="b"/>
                      <a:r>
                        <a:rPr lang="en-US" altLang="zh-CN" sz="2000" b="0" i="0" u="none" strike="noStrike">
                          <a:solidFill>
                            <a:srgbClr val="000000"/>
                          </a:solidFill>
                          <a:latin typeface="Tahoma"/>
                        </a:rPr>
                        <a:t>6.46464</a:t>
                      </a:r>
                    </a:p>
                  </a:txBody>
                  <a:tcPr marL="9525" marR="9525" marT="9525" marB="0" anchor="b"/>
                </a:tc>
                <a:tc>
                  <a:txBody>
                    <a:bodyPr/>
                    <a:lstStyle/>
                    <a:p>
                      <a:pPr algn="r" fontAlgn="b"/>
                      <a:r>
                        <a:rPr lang="en-US" altLang="zh-CN" sz="2000" b="0" i="0" u="none" strike="noStrike">
                          <a:solidFill>
                            <a:srgbClr val="000000"/>
                          </a:solidFill>
                          <a:latin typeface="Tahoma"/>
                        </a:rPr>
                        <a:t>0.248315</a:t>
                      </a:r>
                    </a:p>
                  </a:txBody>
                  <a:tcPr marL="9525" marR="9525" marT="9525" marB="0" anchor="b"/>
                </a:tc>
                <a:tc>
                  <a:txBody>
                    <a:bodyPr/>
                    <a:lstStyle/>
                    <a:p>
                      <a:pPr algn="r" fontAlgn="b"/>
                      <a:r>
                        <a:rPr lang="en-US" altLang="zh-CN" sz="2000" b="0" i="0" u="none" strike="noStrike" dirty="0">
                          <a:solidFill>
                            <a:srgbClr val="000000"/>
                          </a:solidFill>
                          <a:latin typeface="Tahoma"/>
                        </a:rPr>
                        <a:t>0.960289</a:t>
                      </a:r>
                    </a:p>
                  </a:txBody>
                  <a:tcPr marL="9525" marR="9525" marT="9525" marB="0" anchor="b"/>
                </a:tc>
                <a:tc>
                  <a:txBody>
                    <a:bodyPr/>
                    <a:lstStyle/>
                    <a:p>
                      <a:pPr algn="r" fontAlgn="b"/>
                      <a:r>
                        <a:rPr lang="en-US" altLang="zh-CN" sz="2000" b="0" i="0" u="none" strike="noStrike" dirty="0">
                          <a:solidFill>
                            <a:srgbClr val="000000"/>
                          </a:solidFill>
                          <a:latin typeface="Tahoma"/>
                        </a:rPr>
                        <a:t>0.163465</a:t>
                      </a:r>
                    </a:p>
                  </a:txBody>
                  <a:tcPr marL="9525" marR="9525" marT="9525" marB="0" anchor="b"/>
                </a:tc>
              </a:tr>
            </a:tbl>
          </a:graphicData>
        </a:graphic>
      </p:graphicFrame>
      <p:sp>
        <p:nvSpPr>
          <p:cNvPr id="9" name="テキスト ボックス 32"/>
          <p:cNvSpPr txBox="1"/>
          <p:nvPr/>
        </p:nvSpPr>
        <p:spPr>
          <a:xfrm>
            <a:off x="8429652" y="6286520"/>
            <a:ext cx="571504"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zh-CN" dirty="0" smtClean="0"/>
              <a:t>14</a:t>
            </a:r>
            <a:endParaRPr lang="zh-CN" altLang="en-US" dirty="0"/>
          </a:p>
        </p:txBody>
      </p:sp>
      <p:sp>
        <p:nvSpPr>
          <p:cNvPr id="76801" name="AutoShape 1" descr="C:\Users\yanziyue\AppData\Roaming\Tencent\Users\819705773\QQ\WinTemp\RichOle\)][$$57E~fPO9C%C7$FM1.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la-Latn" altLang="zh-CN" sz="3200" i="1" dirty="0" smtClean="0">
                <a:cs typeface="Times New Roman" pitchFamily="18" charset="0"/>
              </a:rPr>
              <a:t>Micropterus</a:t>
            </a:r>
            <a:r>
              <a:rPr lang="en-US" altLang="zh-CN" sz="3200" i="1" dirty="0" smtClean="0">
                <a:cs typeface="Times New Roman" pitchFamily="18" charset="0"/>
              </a:rPr>
              <a:t> </a:t>
            </a:r>
            <a:r>
              <a:rPr lang="la-Latn" altLang="zh-CN" sz="3200" i="1" dirty="0" smtClean="0">
                <a:cs typeface="Times New Roman" pitchFamily="18" charset="0"/>
              </a:rPr>
              <a:t>dolomieu</a:t>
            </a:r>
            <a:r>
              <a:rPr lang="en-US" altLang="zh-CN" sz="3200" i="1" dirty="0" smtClean="0">
                <a:cs typeface="Times New Roman" pitchFamily="18" charset="0"/>
              </a:rPr>
              <a:t> may called crap</a:t>
            </a:r>
            <a:endParaRPr lang="zh-CN" altLang="en-US" sz="3200" dirty="0"/>
          </a:p>
        </p:txBody>
      </p:sp>
      <p:pic>
        <p:nvPicPr>
          <p:cNvPr id="5" name="Picture 33" descr="title">
            <a:hlinkClick r:id="rId2"/>
          </p:cNvPr>
          <p:cNvPicPr>
            <a:picLocks noChangeAspect="1" noChangeArrowheads="1"/>
          </p:cNvPicPr>
          <p:nvPr/>
        </p:nvPicPr>
        <p:blipFill>
          <a:blip r:embed="rId3" cstate="print"/>
          <a:srcRect/>
          <a:stretch>
            <a:fillRect/>
          </a:stretch>
        </p:blipFill>
        <p:spPr bwMode="auto">
          <a:xfrm>
            <a:off x="0" y="-3175"/>
            <a:ext cx="6667500" cy="392113"/>
          </a:xfrm>
          <a:prstGeom prst="rect">
            <a:avLst/>
          </a:prstGeom>
          <a:noFill/>
          <a:ln w="9525">
            <a:noFill/>
            <a:miter lim="800000"/>
            <a:headEnd/>
            <a:tailEnd/>
          </a:ln>
        </p:spPr>
      </p:pic>
      <p:sp>
        <p:nvSpPr>
          <p:cNvPr id="6" name="Text Box 34"/>
          <p:cNvSpPr txBox="1">
            <a:spLocks noChangeArrowheads="1"/>
          </p:cNvSpPr>
          <p:nvPr/>
        </p:nvSpPr>
        <p:spPr bwMode="auto">
          <a:xfrm>
            <a:off x="6667500" y="-3175"/>
            <a:ext cx="2476500" cy="396875"/>
          </a:xfrm>
          <a:prstGeom prst="rect">
            <a:avLst/>
          </a:prstGeom>
          <a:solidFill>
            <a:srgbClr val="003366"/>
          </a:solidFill>
          <a:ln w="9525">
            <a:noFill/>
            <a:miter lim="800000"/>
            <a:headEnd/>
            <a:tailEnd/>
          </a:ln>
        </p:spPr>
        <p:txBody>
          <a:bodyPr wrap="square">
            <a:spAutoFit/>
          </a:bodyPr>
          <a:lstStyle/>
          <a:p>
            <a:r>
              <a:rPr lang="ja-JP" altLang="en-US" sz="2000" b="1" dirty="0">
                <a:solidFill>
                  <a:schemeClr val="bg1"/>
                </a:solidFill>
                <a:latin typeface="Times New Roman" pitchFamily="18" charset="0"/>
                <a:ea typeface="HGP行書体" pitchFamily="66" charset="-128"/>
                <a:cs typeface="Times New Roman" pitchFamily="18" charset="0"/>
              </a:rPr>
              <a:t>芹川研究室</a:t>
            </a:r>
          </a:p>
        </p:txBody>
      </p:sp>
      <p:graphicFrame>
        <p:nvGraphicFramePr>
          <p:cNvPr id="8" name="内容占位符 7"/>
          <p:cNvGraphicFramePr>
            <a:graphicFrameLocks noGrp="1"/>
          </p:cNvGraphicFramePr>
          <p:nvPr>
            <p:ph idx="1"/>
          </p:nvPr>
        </p:nvGraphicFramePr>
        <p:xfrm>
          <a:off x="571472" y="1112246"/>
          <a:ext cx="8015286" cy="5370469"/>
        </p:xfrm>
        <a:graphic>
          <a:graphicData uri="http://schemas.openxmlformats.org/drawingml/2006/table">
            <a:tbl>
              <a:tblPr firstRow="1" bandRow="1">
                <a:tableStyleId>{5C22544A-7EE6-4342-B048-85BDC9FD1C3A}</a:tableStyleId>
              </a:tblPr>
              <a:tblGrid>
                <a:gridCol w="1431606"/>
                <a:gridCol w="1645920"/>
                <a:gridCol w="1645920"/>
                <a:gridCol w="1645920"/>
                <a:gridCol w="1645920"/>
              </a:tblGrid>
              <a:tr h="413113">
                <a:tc>
                  <a:txBody>
                    <a:bodyPr/>
                    <a:lstStyle/>
                    <a:p>
                      <a:pPr algn="l" fontAlgn="b"/>
                      <a:endParaRPr lang="zh-CN" altLang="en-US" sz="2400" b="0" i="0" u="none" strike="noStrike">
                        <a:latin typeface="宋体"/>
                      </a:endParaRPr>
                    </a:p>
                  </a:txBody>
                  <a:tcPr marL="9525" marR="9525" marT="9525" marB="0" anchor="b"/>
                </a:tc>
                <a:tc>
                  <a:txBody>
                    <a:bodyPr/>
                    <a:lstStyle/>
                    <a:p>
                      <a:pPr algn="ctr">
                        <a:spcAft>
                          <a:spcPts val="1000"/>
                        </a:spcAft>
                      </a:pPr>
                      <a:r>
                        <a:rPr lang="en-US" sz="2000" b="1" i="0" kern="100" dirty="0">
                          <a:latin typeface="Times New Roman" pitchFamily="18" charset="0"/>
                          <a:ea typeface="微软雅黑"/>
                          <a:cs typeface="Times New Roman"/>
                        </a:rPr>
                        <a:t>ENT</a:t>
                      </a:r>
                      <a:endParaRPr lang="zh-CN" sz="2000" b="1" i="0" kern="100" dirty="0">
                        <a:latin typeface="Times New Roman" pitchFamily="18" charset="0"/>
                        <a:ea typeface="微软雅黑"/>
                        <a:cs typeface="Times New Roman"/>
                      </a:endParaRPr>
                    </a:p>
                  </a:txBody>
                  <a:tcPr marL="68580" marR="68580" marT="0" marB="0" anchor="ctr"/>
                </a:tc>
                <a:tc>
                  <a:txBody>
                    <a:bodyPr/>
                    <a:lstStyle/>
                    <a:p>
                      <a:pPr algn="ctr">
                        <a:spcAft>
                          <a:spcPts val="1000"/>
                        </a:spcAft>
                      </a:pPr>
                      <a:r>
                        <a:rPr lang="en-US" altLang="zh-CN" sz="2000" b="1" i="0" kern="100" dirty="0" smtClean="0">
                          <a:latin typeface="Times New Roman" pitchFamily="18" charset="0"/>
                          <a:ea typeface="微软雅黑"/>
                          <a:cs typeface="Times New Roman"/>
                        </a:rPr>
                        <a:t>ASM</a:t>
                      </a:r>
                      <a:endParaRPr lang="zh-CN" sz="2000" b="1" i="0" kern="100" dirty="0">
                        <a:latin typeface="Times New Roman" pitchFamily="18" charset="0"/>
                        <a:ea typeface="微软雅黑"/>
                        <a:cs typeface="Times New Roman"/>
                      </a:endParaRPr>
                    </a:p>
                  </a:txBody>
                  <a:tcPr marL="68580" marR="68580" marT="0" marB="0" anchor="ctr"/>
                </a:tc>
                <a:tc>
                  <a:txBody>
                    <a:bodyPr/>
                    <a:lstStyle/>
                    <a:p>
                      <a:pPr algn="ctr">
                        <a:spcAft>
                          <a:spcPts val="1000"/>
                        </a:spcAft>
                      </a:pPr>
                      <a:r>
                        <a:rPr lang="en-US" altLang="zh-CN" sz="2000" b="1" i="0" kern="100" dirty="0" smtClean="0">
                          <a:latin typeface="Times New Roman" pitchFamily="18" charset="0"/>
                          <a:ea typeface="微软雅黑"/>
                          <a:cs typeface="Times New Roman"/>
                        </a:rPr>
                        <a:t>COR</a:t>
                      </a:r>
                      <a:endParaRPr lang="zh-CN" sz="2000" b="1" i="0" kern="100" dirty="0">
                        <a:latin typeface="Times New Roman" pitchFamily="18" charset="0"/>
                        <a:ea typeface="微软雅黑"/>
                        <a:cs typeface="Times New Roman"/>
                      </a:endParaRPr>
                    </a:p>
                  </a:txBody>
                  <a:tcPr marL="68580" marR="68580" marT="0" marB="0" anchor="ctr"/>
                </a:tc>
                <a:tc>
                  <a:txBody>
                    <a:bodyPr/>
                    <a:lstStyle/>
                    <a:p>
                      <a:pPr algn="ctr">
                        <a:spcAft>
                          <a:spcPts val="1000"/>
                        </a:spcAft>
                      </a:pPr>
                      <a:r>
                        <a:rPr lang="en-US" sz="2000" b="1" i="0" kern="100" dirty="0">
                          <a:latin typeface="Times New Roman" pitchFamily="18" charset="0"/>
                          <a:ea typeface="微软雅黑"/>
                          <a:cs typeface="Times New Roman"/>
                        </a:rPr>
                        <a:t>CON</a:t>
                      </a:r>
                      <a:endParaRPr lang="zh-CN" sz="2000" b="1" i="0" kern="100" dirty="0">
                        <a:latin typeface="Times New Roman" pitchFamily="18" charset="0"/>
                        <a:ea typeface="微软雅黑"/>
                        <a:cs typeface="Times New Roman"/>
                      </a:endParaRPr>
                    </a:p>
                  </a:txBody>
                  <a:tcPr marL="68580" marR="68580" marT="0" marB="0" anchor="ctr"/>
                </a:tc>
              </a:tr>
              <a:tr h="413113">
                <a:tc>
                  <a:txBody>
                    <a:bodyPr/>
                    <a:lstStyle/>
                    <a:p>
                      <a:pPr algn="l" fontAlgn="b"/>
                      <a:r>
                        <a:rPr lang="en-US" altLang="zh-CN" sz="2400" b="0" i="0" u="none" strike="noStrike" dirty="0" smtClean="0">
                          <a:latin typeface="宋体"/>
                        </a:rPr>
                        <a:t>Crap1</a:t>
                      </a:r>
                      <a:endParaRPr lang="en-US" altLang="zh-CN" sz="2400" b="0" i="0" u="none" strike="noStrike" dirty="0">
                        <a:latin typeface="宋体"/>
                      </a:endParaRPr>
                    </a:p>
                  </a:txBody>
                  <a:tcPr marL="9525" marR="9525" marT="9525" marB="0" anchor="b"/>
                </a:tc>
                <a:tc>
                  <a:txBody>
                    <a:bodyPr/>
                    <a:lstStyle/>
                    <a:p>
                      <a:pPr algn="r" fontAlgn="b"/>
                      <a:r>
                        <a:rPr lang="en-US" altLang="zh-CN" sz="2400" b="0" i="0" u="none" strike="noStrike">
                          <a:solidFill>
                            <a:srgbClr val="000000"/>
                          </a:solidFill>
                          <a:latin typeface="Tahoma"/>
                        </a:rPr>
                        <a:t>7.280469</a:t>
                      </a:r>
                    </a:p>
                  </a:txBody>
                  <a:tcPr marL="9525" marR="9525" marT="9525" marB="0" anchor="b"/>
                </a:tc>
                <a:tc>
                  <a:txBody>
                    <a:bodyPr/>
                    <a:lstStyle/>
                    <a:p>
                      <a:pPr algn="r" fontAlgn="b"/>
                      <a:r>
                        <a:rPr lang="en-US" altLang="zh-CN" sz="2400" b="0" i="0" u="none" strike="noStrike">
                          <a:solidFill>
                            <a:srgbClr val="000000"/>
                          </a:solidFill>
                          <a:latin typeface="Tahoma"/>
                        </a:rPr>
                        <a:t>0.142432</a:t>
                      </a:r>
                    </a:p>
                  </a:txBody>
                  <a:tcPr marL="9525" marR="9525" marT="9525" marB="0" anchor="b"/>
                </a:tc>
                <a:tc>
                  <a:txBody>
                    <a:bodyPr/>
                    <a:lstStyle/>
                    <a:p>
                      <a:pPr algn="r" fontAlgn="b"/>
                      <a:r>
                        <a:rPr lang="en-US" altLang="zh-CN" sz="2400" b="0" i="0" u="none" strike="noStrike">
                          <a:solidFill>
                            <a:srgbClr val="000000"/>
                          </a:solidFill>
                          <a:latin typeface="Tahoma"/>
                        </a:rPr>
                        <a:t>0.920069</a:t>
                      </a:r>
                    </a:p>
                  </a:txBody>
                  <a:tcPr marL="9525" marR="9525" marT="9525" marB="0" anchor="b"/>
                </a:tc>
                <a:tc>
                  <a:txBody>
                    <a:bodyPr/>
                    <a:lstStyle/>
                    <a:p>
                      <a:pPr algn="r" fontAlgn="b"/>
                      <a:r>
                        <a:rPr lang="en-US" altLang="zh-CN" sz="2400" b="0" i="0" u="none" strike="noStrike">
                          <a:solidFill>
                            <a:srgbClr val="000000"/>
                          </a:solidFill>
                          <a:latin typeface="Tahoma"/>
                        </a:rPr>
                        <a:t>0.235294</a:t>
                      </a:r>
                    </a:p>
                  </a:txBody>
                  <a:tcPr marL="9525" marR="9525" marT="9525" marB="0" anchor="b"/>
                </a:tc>
              </a:tr>
              <a:tr h="413113">
                <a:tc>
                  <a:txBody>
                    <a:bodyPr/>
                    <a:lstStyle/>
                    <a:p>
                      <a:pPr algn="l" fontAlgn="b"/>
                      <a:r>
                        <a:rPr lang="en-US" altLang="zh-CN" sz="2400" b="0" i="0" u="none" strike="noStrike" dirty="0" smtClean="0">
                          <a:latin typeface="宋体"/>
                        </a:rPr>
                        <a:t>Crap2</a:t>
                      </a:r>
                      <a:endParaRPr lang="en-US" altLang="zh-CN" sz="2400" b="0" i="0" u="none" strike="noStrike" dirty="0">
                        <a:latin typeface="宋体"/>
                      </a:endParaRPr>
                    </a:p>
                  </a:txBody>
                  <a:tcPr marL="9525" marR="9525" marT="9525" marB="0" anchor="b"/>
                </a:tc>
                <a:tc>
                  <a:txBody>
                    <a:bodyPr/>
                    <a:lstStyle/>
                    <a:p>
                      <a:pPr algn="r" fontAlgn="b"/>
                      <a:r>
                        <a:rPr lang="en-US" altLang="zh-CN" sz="2400" b="0" i="0" u="none" strike="noStrike" dirty="0">
                          <a:solidFill>
                            <a:srgbClr val="000000"/>
                          </a:solidFill>
                          <a:latin typeface="Tahoma"/>
                        </a:rPr>
                        <a:t>6.153406</a:t>
                      </a:r>
                    </a:p>
                  </a:txBody>
                  <a:tcPr marL="9525" marR="9525" marT="9525" marB="0" anchor="b"/>
                </a:tc>
                <a:tc>
                  <a:txBody>
                    <a:bodyPr/>
                    <a:lstStyle/>
                    <a:p>
                      <a:pPr algn="r" fontAlgn="b"/>
                      <a:r>
                        <a:rPr lang="en-US" altLang="zh-CN" sz="2400" b="0" i="0" u="none" strike="noStrike">
                          <a:solidFill>
                            <a:srgbClr val="000000"/>
                          </a:solidFill>
                          <a:latin typeface="Tahoma"/>
                        </a:rPr>
                        <a:t>0.314075</a:t>
                      </a:r>
                    </a:p>
                  </a:txBody>
                  <a:tcPr marL="9525" marR="9525" marT="9525" marB="0" anchor="b"/>
                </a:tc>
                <a:tc>
                  <a:txBody>
                    <a:bodyPr/>
                    <a:lstStyle/>
                    <a:p>
                      <a:pPr algn="r" fontAlgn="b"/>
                      <a:r>
                        <a:rPr lang="en-US" altLang="zh-CN" sz="2400" b="0" i="0" u="none" strike="noStrike">
                          <a:solidFill>
                            <a:srgbClr val="000000"/>
                          </a:solidFill>
                          <a:latin typeface="Tahoma"/>
                        </a:rPr>
                        <a:t>0.590833</a:t>
                      </a:r>
                    </a:p>
                  </a:txBody>
                  <a:tcPr marL="9525" marR="9525" marT="9525" marB="0" anchor="b"/>
                </a:tc>
                <a:tc>
                  <a:txBody>
                    <a:bodyPr/>
                    <a:lstStyle/>
                    <a:p>
                      <a:pPr algn="r" fontAlgn="b"/>
                      <a:r>
                        <a:rPr lang="en-US" altLang="zh-CN" sz="2400" b="0" i="0" u="none" strike="noStrike">
                          <a:solidFill>
                            <a:srgbClr val="000000"/>
                          </a:solidFill>
                          <a:latin typeface="Tahoma"/>
                        </a:rPr>
                        <a:t>0.281597</a:t>
                      </a:r>
                    </a:p>
                  </a:txBody>
                  <a:tcPr marL="9525" marR="9525" marT="9525" marB="0" anchor="b"/>
                </a:tc>
              </a:tr>
              <a:tr h="413113">
                <a:tc>
                  <a:txBody>
                    <a:bodyPr/>
                    <a:lstStyle/>
                    <a:p>
                      <a:pPr algn="l" fontAlgn="b"/>
                      <a:r>
                        <a:rPr lang="en-US" altLang="zh-CN" sz="2400" b="0" i="0" u="none" strike="noStrike" dirty="0" smtClean="0">
                          <a:latin typeface="宋体"/>
                        </a:rPr>
                        <a:t>Crap3</a:t>
                      </a:r>
                      <a:endParaRPr lang="en-US" altLang="zh-CN" sz="2400" b="0" i="0" u="none" strike="noStrike" dirty="0">
                        <a:latin typeface="宋体"/>
                      </a:endParaRPr>
                    </a:p>
                  </a:txBody>
                  <a:tcPr marL="9525" marR="9525" marT="9525" marB="0" anchor="b"/>
                </a:tc>
                <a:tc>
                  <a:txBody>
                    <a:bodyPr/>
                    <a:lstStyle/>
                    <a:p>
                      <a:pPr algn="r" fontAlgn="b"/>
                      <a:r>
                        <a:rPr lang="en-US" altLang="zh-CN" sz="2400" b="0" i="0" u="none" strike="noStrike">
                          <a:solidFill>
                            <a:srgbClr val="000000"/>
                          </a:solidFill>
                          <a:latin typeface="Tahoma"/>
                        </a:rPr>
                        <a:t>6.892542</a:t>
                      </a:r>
                    </a:p>
                  </a:txBody>
                  <a:tcPr marL="9525" marR="9525" marT="9525" marB="0" anchor="b"/>
                </a:tc>
                <a:tc>
                  <a:txBody>
                    <a:bodyPr/>
                    <a:lstStyle/>
                    <a:p>
                      <a:pPr algn="r" fontAlgn="b"/>
                      <a:r>
                        <a:rPr lang="en-US" altLang="zh-CN" sz="2400" b="0" i="0" u="none" strike="noStrike">
                          <a:solidFill>
                            <a:srgbClr val="000000"/>
                          </a:solidFill>
                          <a:latin typeface="Tahoma"/>
                        </a:rPr>
                        <a:t>0.167093</a:t>
                      </a:r>
                    </a:p>
                  </a:txBody>
                  <a:tcPr marL="9525" marR="9525" marT="9525" marB="0" anchor="b"/>
                </a:tc>
                <a:tc>
                  <a:txBody>
                    <a:bodyPr/>
                    <a:lstStyle/>
                    <a:p>
                      <a:pPr algn="r" fontAlgn="b"/>
                      <a:r>
                        <a:rPr lang="en-US" altLang="zh-CN" sz="2400" b="0" i="0" u="none" strike="noStrike">
                          <a:solidFill>
                            <a:srgbClr val="000000"/>
                          </a:solidFill>
                          <a:latin typeface="Tahoma"/>
                        </a:rPr>
                        <a:t>0.739633</a:t>
                      </a:r>
                    </a:p>
                  </a:txBody>
                  <a:tcPr marL="9525" marR="9525" marT="9525" marB="0" anchor="b"/>
                </a:tc>
                <a:tc>
                  <a:txBody>
                    <a:bodyPr/>
                    <a:lstStyle/>
                    <a:p>
                      <a:pPr algn="r" fontAlgn="b"/>
                      <a:r>
                        <a:rPr lang="en-US" altLang="zh-CN" sz="2400" b="0" i="0" u="none" strike="noStrike">
                          <a:solidFill>
                            <a:srgbClr val="000000"/>
                          </a:solidFill>
                          <a:latin typeface="Tahoma"/>
                        </a:rPr>
                        <a:t>0.397525</a:t>
                      </a:r>
                    </a:p>
                  </a:txBody>
                  <a:tcPr marL="9525" marR="9525" marT="9525" marB="0" anchor="b"/>
                </a:tc>
              </a:tr>
              <a:tr h="413113">
                <a:tc>
                  <a:txBody>
                    <a:bodyPr/>
                    <a:lstStyle/>
                    <a:p>
                      <a:pPr algn="l" fontAlgn="b"/>
                      <a:r>
                        <a:rPr lang="en-US" altLang="zh-CN" sz="2400" b="0" i="0" u="none" strike="noStrike" dirty="0" smtClean="0">
                          <a:latin typeface="宋体"/>
                        </a:rPr>
                        <a:t>Crap4</a:t>
                      </a:r>
                      <a:endParaRPr lang="en-US" altLang="zh-CN" sz="2400" b="0" i="0" u="none" strike="noStrike" dirty="0">
                        <a:latin typeface="宋体"/>
                      </a:endParaRPr>
                    </a:p>
                  </a:txBody>
                  <a:tcPr marL="9525" marR="9525" marT="9525" marB="0" anchor="b"/>
                </a:tc>
                <a:tc>
                  <a:txBody>
                    <a:bodyPr/>
                    <a:lstStyle/>
                    <a:p>
                      <a:pPr algn="r" fontAlgn="b"/>
                      <a:r>
                        <a:rPr lang="en-US" altLang="zh-CN" sz="2400" b="0" i="0" u="none" strike="noStrike">
                          <a:solidFill>
                            <a:srgbClr val="000000"/>
                          </a:solidFill>
                          <a:latin typeface="Tahoma"/>
                        </a:rPr>
                        <a:t>7.319419</a:t>
                      </a:r>
                    </a:p>
                  </a:txBody>
                  <a:tcPr marL="9525" marR="9525" marT="9525" marB="0" anchor="b"/>
                </a:tc>
                <a:tc>
                  <a:txBody>
                    <a:bodyPr/>
                    <a:lstStyle/>
                    <a:p>
                      <a:pPr algn="r" fontAlgn="b"/>
                      <a:r>
                        <a:rPr lang="en-US" altLang="zh-CN" sz="2400" b="0" i="0" u="none" strike="noStrike">
                          <a:solidFill>
                            <a:srgbClr val="000000"/>
                          </a:solidFill>
                          <a:latin typeface="Tahoma"/>
                        </a:rPr>
                        <a:t>0.136766</a:t>
                      </a:r>
                    </a:p>
                  </a:txBody>
                  <a:tcPr marL="9525" marR="9525" marT="9525" marB="0" anchor="b"/>
                </a:tc>
                <a:tc>
                  <a:txBody>
                    <a:bodyPr/>
                    <a:lstStyle/>
                    <a:p>
                      <a:pPr algn="r" fontAlgn="b"/>
                      <a:r>
                        <a:rPr lang="en-US" altLang="zh-CN" sz="2400" b="0" i="0" u="none" strike="noStrike">
                          <a:solidFill>
                            <a:srgbClr val="000000"/>
                          </a:solidFill>
                          <a:latin typeface="Tahoma"/>
                        </a:rPr>
                        <a:t>0.899992</a:t>
                      </a:r>
                    </a:p>
                  </a:txBody>
                  <a:tcPr marL="9525" marR="9525" marT="9525" marB="0" anchor="b"/>
                </a:tc>
                <a:tc>
                  <a:txBody>
                    <a:bodyPr/>
                    <a:lstStyle/>
                    <a:p>
                      <a:pPr algn="r" fontAlgn="b"/>
                      <a:r>
                        <a:rPr lang="en-US" altLang="zh-CN" sz="2400" b="0" i="0" u="none" strike="noStrike">
                          <a:solidFill>
                            <a:srgbClr val="000000"/>
                          </a:solidFill>
                          <a:latin typeface="Tahoma"/>
                        </a:rPr>
                        <a:t>0.273069</a:t>
                      </a:r>
                    </a:p>
                  </a:txBody>
                  <a:tcPr marL="9525" marR="9525" marT="9525" marB="0" anchor="b"/>
                </a:tc>
              </a:tr>
              <a:tr h="413113">
                <a:tc>
                  <a:txBody>
                    <a:bodyPr/>
                    <a:lstStyle/>
                    <a:p>
                      <a:pPr algn="l" fontAlgn="b"/>
                      <a:r>
                        <a:rPr lang="en-US" altLang="zh-CN" sz="2400" b="0" i="0" u="none" strike="noStrike" dirty="0" smtClean="0">
                          <a:latin typeface="宋体"/>
                        </a:rPr>
                        <a:t>Crap5</a:t>
                      </a:r>
                      <a:endParaRPr lang="en-US" altLang="zh-CN" sz="2400" b="0" i="0" u="none" strike="noStrike" dirty="0">
                        <a:latin typeface="宋体"/>
                      </a:endParaRPr>
                    </a:p>
                  </a:txBody>
                  <a:tcPr marL="9525" marR="9525" marT="9525" marB="0" anchor="b"/>
                </a:tc>
                <a:tc>
                  <a:txBody>
                    <a:bodyPr/>
                    <a:lstStyle/>
                    <a:p>
                      <a:pPr algn="r" fontAlgn="b"/>
                      <a:r>
                        <a:rPr lang="en-US" altLang="zh-CN" sz="2400" b="0" i="0" u="none" strike="noStrike">
                          <a:solidFill>
                            <a:srgbClr val="000000"/>
                          </a:solidFill>
                          <a:latin typeface="Tahoma"/>
                        </a:rPr>
                        <a:t>7.415607</a:t>
                      </a:r>
                    </a:p>
                  </a:txBody>
                  <a:tcPr marL="9525" marR="9525" marT="9525" marB="0" anchor="b"/>
                </a:tc>
                <a:tc>
                  <a:txBody>
                    <a:bodyPr/>
                    <a:lstStyle/>
                    <a:p>
                      <a:pPr algn="r" fontAlgn="b"/>
                      <a:r>
                        <a:rPr lang="en-US" altLang="zh-CN" sz="2400" b="0" i="0" u="none" strike="noStrike">
                          <a:solidFill>
                            <a:srgbClr val="000000"/>
                          </a:solidFill>
                          <a:latin typeface="Tahoma"/>
                        </a:rPr>
                        <a:t>0.107492</a:t>
                      </a:r>
                    </a:p>
                  </a:txBody>
                  <a:tcPr marL="9525" marR="9525" marT="9525" marB="0" anchor="b"/>
                </a:tc>
                <a:tc>
                  <a:txBody>
                    <a:bodyPr/>
                    <a:lstStyle/>
                    <a:p>
                      <a:pPr algn="r" fontAlgn="b"/>
                      <a:r>
                        <a:rPr lang="en-US" altLang="zh-CN" sz="2400" b="0" i="0" u="none" strike="noStrike">
                          <a:solidFill>
                            <a:srgbClr val="000000"/>
                          </a:solidFill>
                          <a:latin typeface="Tahoma"/>
                        </a:rPr>
                        <a:t>0.855374</a:t>
                      </a:r>
                    </a:p>
                  </a:txBody>
                  <a:tcPr marL="9525" marR="9525" marT="9525" marB="0" anchor="b"/>
                </a:tc>
                <a:tc>
                  <a:txBody>
                    <a:bodyPr/>
                    <a:lstStyle/>
                    <a:p>
                      <a:pPr algn="r" fontAlgn="b"/>
                      <a:r>
                        <a:rPr lang="en-US" altLang="zh-CN" sz="2400" b="0" i="0" u="none" strike="noStrike">
                          <a:solidFill>
                            <a:srgbClr val="000000"/>
                          </a:solidFill>
                          <a:latin typeface="Tahoma"/>
                        </a:rPr>
                        <a:t>0.49604</a:t>
                      </a:r>
                    </a:p>
                  </a:txBody>
                  <a:tcPr marL="9525" marR="9525" marT="9525" marB="0" anchor="b"/>
                </a:tc>
              </a:tr>
              <a:tr h="413113">
                <a:tc>
                  <a:txBody>
                    <a:bodyPr/>
                    <a:lstStyle/>
                    <a:p>
                      <a:pPr algn="l" fontAlgn="b"/>
                      <a:r>
                        <a:rPr lang="en-US" altLang="zh-CN" sz="2400" b="0" i="0" u="none" strike="noStrike" dirty="0" smtClean="0">
                          <a:latin typeface="宋体"/>
                        </a:rPr>
                        <a:t>Crap6</a:t>
                      </a:r>
                      <a:endParaRPr lang="en-US" altLang="zh-CN" sz="2400" b="0" i="0" u="none" strike="noStrike" dirty="0">
                        <a:latin typeface="宋体"/>
                      </a:endParaRPr>
                    </a:p>
                  </a:txBody>
                  <a:tcPr marL="9525" marR="9525" marT="9525" marB="0" anchor="b"/>
                </a:tc>
                <a:tc>
                  <a:txBody>
                    <a:bodyPr/>
                    <a:lstStyle/>
                    <a:p>
                      <a:pPr algn="r" fontAlgn="b"/>
                      <a:r>
                        <a:rPr lang="en-US" altLang="zh-CN" sz="2400" b="0" i="0" u="none" strike="noStrike">
                          <a:solidFill>
                            <a:srgbClr val="000000"/>
                          </a:solidFill>
                          <a:latin typeface="Tahoma"/>
                        </a:rPr>
                        <a:t>7.348829</a:t>
                      </a:r>
                    </a:p>
                  </a:txBody>
                  <a:tcPr marL="9525" marR="9525" marT="9525" marB="0" anchor="b"/>
                </a:tc>
                <a:tc>
                  <a:txBody>
                    <a:bodyPr/>
                    <a:lstStyle/>
                    <a:p>
                      <a:pPr algn="r" fontAlgn="b"/>
                      <a:r>
                        <a:rPr lang="en-US" altLang="zh-CN" sz="2400" b="0" i="0" u="none" strike="noStrike">
                          <a:solidFill>
                            <a:srgbClr val="000000"/>
                          </a:solidFill>
                          <a:latin typeface="Tahoma"/>
                        </a:rPr>
                        <a:t>0.118974</a:t>
                      </a:r>
                    </a:p>
                  </a:txBody>
                  <a:tcPr marL="9525" marR="9525" marT="9525" marB="0" anchor="b"/>
                </a:tc>
                <a:tc>
                  <a:txBody>
                    <a:bodyPr/>
                    <a:lstStyle/>
                    <a:p>
                      <a:pPr algn="r" fontAlgn="b"/>
                      <a:r>
                        <a:rPr lang="en-US" altLang="zh-CN" sz="2400" b="0" i="0" u="none" strike="noStrike">
                          <a:solidFill>
                            <a:srgbClr val="000000"/>
                          </a:solidFill>
                          <a:latin typeface="Tahoma"/>
                        </a:rPr>
                        <a:t>0.880836</a:t>
                      </a:r>
                    </a:p>
                  </a:txBody>
                  <a:tcPr marL="9525" marR="9525" marT="9525" marB="0" anchor="b"/>
                </a:tc>
                <a:tc>
                  <a:txBody>
                    <a:bodyPr/>
                    <a:lstStyle/>
                    <a:p>
                      <a:pPr algn="r" fontAlgn="b"/>
                      <a:r>
                        <a:rPr lang="en-US" altLang="zh-CN" sz="2400" b="0" i="0" u="none" strike="noStrike">
                          <a:solidFill>
                            <a:srgbClr val="000000"/>
                          </a:solidFill>
                          <a:latin typeface="Tahoma"/>
                        </a:rPr>
                        <a:t>0.404653</a:t>
                      </a:r>
                    </a:p>
                  </a:txBody>
                  <a:tcPr marL="9525" marR="9525" marT="9525" marB="0" anchor="b"/>
                </a:tc>
              </a:tr>
              <a:tr h="413113">
                <a:tc>
                  <a:txBody>
                    <a:bodyPr/>
                    <a:lstStyle/>
                    <a:p>
                      <a:pPr algn="l" fontAlgn="b"/>
                      <a:r>
                        <a:rPr lang="en-US" altLang="zh-CN" sz="2400" b="0" i="0" u="none" strike="noStrike" dirty="0" smtClean="0">
                          <a:latin typeface="宋体"/>
                        </a:rPr>
                        <a:t>Crap7</a:t>
                      </a:r>
                      <a:endParaRPr lang="en-US" altLang="zh-CN" sz="2400" b="0" i="0" u="none" strike="noStrike" dirty="0">
                        <a:latin typeface="宋体"/>
                      </a:endParaRPr>
                    </a:p>
                  </a:txBody>
                  <a:tcPr marL="9525" marR="9525" marT="9525" marB="0" anchor="b"/>
                </a:tc>
                <a:tc>
                  <a:txBody>
                    <a:bodyPr/>
                    <a:lstStyle/>
                    <a:p>
                      <a:pPr algn="r" fontAlgn="b"/>
                      <a:r>
                        <a:rPr lang="en-US" altLang="zh-CN" sz="2400" b="0" i="0" u="none" strike="noStrike">
                          <a:solidFill>
                            <a:srgbClr val="000000"/>
                          </a:solidFill>
                          <a:latin typeface="Tahoma"/>
                        </a:rPr>
                        <a:t>7.64139</a:t>
                      </a:r>
                    </a:p>
                  </a:txBody>
                  <a:tcPr marL="9525" marR="9525" marT="9525" marB="0" anchor="b"/>
                </a:tc>
                <a:tc>
                  <a:txBody>
                    <a:bodyPr/>
                    <a:lstStyle/>
                    <a:p>
                      <a:pPr algn="r" fontAlgn="b"/>
                      <a:r>
                        <a:rPr lang="en-US" altLang="zh-CN" sz="2400" b="0" i="0" u="none" strike="noStrike">
                          <a:solidFill>
                            <a:srgbClr val="000000"/>
                          </a:solidFill>
                          <a:latin typeface="Tahoma"/>
                        </a:rPr>
                        <a:t>0.078105</a:t>
                      </a:r>
                    </a:p>
                  </a:txBody>
                  <a:tcPr marL="9525" marR="9525" marT="9525" marB="0" anchor="b"/>
                </a:tc>
                <a:tc>
                  <a:txBody>
                    <a:bodyPr/>
                    <a:lstStyle/>
                    <a:p>
                      <a:pPr algn="r" fontAlgn="b"/>
                      <a:r>
                        <a:rPr lang="en-US" altLang="zh-CN" sz="2400" b="0" i="0" u="none" strike="noStrike">
                          <a:solidFill>
                            <a:srgbClr val="000000"/>
                          </a:solidFill>
                          <a:latin typeface="Tahoma"/>
                        </a:rPr>
                        <a:t>0.889574</a:t>
                      </a:r>
                    </a:p>
                  </a:txBody>
                  <a:tcPr marL="9525" marR="9525" marT="9525" marB="0" anchor="b"/>
                </a:tc>
                <a:tc>
                  <a:txBody>
                    <a:bodyPr/>
                    <a:lstStyle/>
                    <a:p>
                      <a:pPr algn="r" fontAlgn="b"/>
                      <a:r>
                        <a:rPr lang="en-US" altLang="zh-CN" sz="2400" b="0" i="0" u="none" strike="noStrike">
                          <a:solidFill>
                            <a:srgbClr val="000000"/>
                          </a:solidFill>
                          <a:latin typeface="Tahoma"/>
                        </a:rPr>
                        <a:t>0.608812</a:t>
                      </a:r>
                    </a:p>
                  </a:txBody>
                  <a:tcPr marL="9525" marR="9525" marT="9525" marB="0" anchor="b"/>
                </a:tc>
              </a:tr>
              <a:tr h="413113">
                <a:tc>
                  <a:txBody>
                    <a:bodyPr/>
                    <a:lstStyle/>
                    <a:p>
                      <a:pPr algn="l" fontAlgn="b"/>
                      <a:r>
                        <a:rPr lang="en-US" altLang="zh-CN" sz="2400" b="0" i="0" u="none" strike="noStrike" dirty="0" smtClean="0">
                          <a:latin typeface="宋体"/>
                        </a:rPr>
                        <a:t>Crap8</a:t>
                      </a:r>
                      <a:endParaRPr lang="en-US" altLang="zh-CN" sz="2400" b="0" i="0" u="none" strike="noStrike" dirty="0">
                        <a:latin typeface="宋体"/>
                      </a:endParaRPr>
                    </a:p>
                  </a:txBody>
                  <a:tcPr marL="9525" marR="9525" marT="9525" marB="0" anchor="b"/>
                </a:tc>
                <a:tc>
                  <a:txBody>
                    <a:bodyPr/>
                    <a:lstStyle/>
                    <a:p>
                      <a:pPr algn="r" fontAlgn="b"/>
                      <a:r>
                        <a:rPr lang="en-US" altLang="zh-CN" sz="2400" b="0" i="0" u="none" strike="noStrike">
                          <a:solidFill>
                            <a:srgbClr val="000000"/>
                          </a:solidFill>
                          <a:latin typeface="Tahoma"/>
                        </a:rPr>
                        <a:t>7.394501</a:t>
                      </a:r>
                    </a:p>
                  </a:txBody>
                  <a:tcPr marL="9525" marR="9525" marT="9525" marB="0" anchor="b"/>
                </a:tc>
                <a:tc>
                  <a:txBody>
                    <a:bodyPr/>
                    <a:lstStyle/>
                    <a:p>
                      <a:pPr algn="r" fontAlgn="b"/>
                      <a:r>
                        <a:rPr lang="en-US" altLang="zh-CN" sz="2400" b="0" i="0" u="none" strike="noStrike">
                          <a:solidFill>
                            <a:srgbClr val="000000"/>
                          </a:solidFill>
                          <a:latin typeface="Tahoma"/>
                        </a:rPr>
                        <a:t>0.098732</a:t>
                      </a:r>
                    </a:p>
                  </a:txBody>
                  <a:tcPr marL="9525" marR="9525" marT="9525" marB="0" anchor="b"/>
                </a:tc>
                <a:tc>
                  <a:txBody>
                    <a:bodyPr/>
                    <a:lstStyle/>
                    <a:p>
                      <a:pPr algn="r" fontAlgn="b"/>
                      <a:r>
                        <a:rPr lang="en-US" altLang="zh-CN" sz="2400" b="0" i="0" u="none" strike="noStrike">
                          <a:solidFill>
                            <a:srgbClr val="000000"/>
                          </a:solidFill>
                          <a:latin typeface="Tahoma"/>
                        </a:rPr>
                        <a:t>0.865682</a:t>
                      </a:r>
                    </a:p>
                  </a:txBody>
                  <a:tcPr marL="9525" marR="9525" marT="9525" marB="0" anchor="b"/>
                </a:tc>
                <a:tc>
                  <a:txBody>
                    <a:bodyPr/>
                    <a:lstStyle/>
                    <a:p>
                      <a:pPr algn="r" fontAlgn="b"/>
                      <a:r>
                        <a:rPr lang="en-US" altLang="zh-CN" sz="2400" b="0" i="0" u="none" strike="noStrike">
                          <a:solidFill>
                            <a:srgbClr val="000000"/>
                          </a:solidFill>
                          <a:latin typeface="Tahoma"/>
                        </a:rPr>
                        <a:t>0.536139</a:t>
                      </a:r>
                    </a:p>
                  </a:txBody>
                  <a:tcPr marL="9525" marR="9525" marT="9525" marB="0" anchor="b"/>
                </a:tc>
              </a:tr>
              <a:tr h="413113">
                <a:tc>
                  <a:txBody>
                    <a:bodyPr/>
                    <a:lstStyle/>
                    <a:p>
                      <a:pPr algn="l" fontAlgn="b"/>
                      <a:r>
                        <a:rPr lang="en-US" altLang="zh-CN" sz="2400" b="0" i="0" u="none" strike="noStrike" dirty="0" smtClean="0">
                          <a:latin typeface="宋体"/>
                        </a:rPr>
                        <a:t>Crap9</a:t>
                      </a:r>
                      <a:endParaRPr lang="en-US" altLang="zh-CN" sz="2400" b="0" i="0" u="none" strike="noStrike" dirty="0">
                        <a:latin typeface="宋体"/>
                      </a:endParaRPr>
                    </a:p>
                  </a:txBody>
                  <a:tcPr marL="9525" marR="9525" marT="9525" marB="0" anchor="b"/>
                </a:tc>
                <a:tc>
                  <a:txBody>
                    <a:bodyPr/>
                    <a:lstStyle/>
                    <a:p>
                      <a:pPr algn="r" fontAlgn="b"/>
                      <a:r>
                        <a:rPr lang="en-US" altLang="zh-CN" sz="2400" b="0" i="0" u="none" strike="noStrike">
                          <a:solidFill>
                            <a:srgbClr val="000000"/>
                          </a:solidFill>
                          <a:latin typeface="Tahoma"/>
                        </a:rPr>
                        <a:t>7.142034</a:t>
                      </a:r>
                    </a:p>
                  </a:txBody>
                  <a:tcPr marL="9525" marR="9525" marT="9525" marB="0" anchor="b"/>
                </a:tc>
                <a:tc>
                  <a:txBody>
                    <a:bodyPr/>
                    <a:lstStyle/>
                    <a:p>
                      <a:pPr algn="r" fontAlgn="b"/>
                      <a:r>
                        <a:rPr lang="en-US" altLang="zh-CN" sz="2400" b="0" i="0" u="none" strike="noStrike">
                          <a:solidFill>
                            <a:srgbClr val="000000"/>
                          </a:solidFill>
                          <a:latin typeface="Tahoma"/>
                        </a:rPr>
                        <a:t>0.164225</a:t>
                      </a:r>
                    </a:p>
                  </a:txBody>
                  <a:tcPr marL="9525" marR="9525" marT="9525" marB="0" anchor="b"/>
                </a:tc>
                <a:tc>
                  <a:txBody>
                    <a:bodyPr/>
                    <a:lstStyle/>
                    <a:p>
                      <a:pPr algn="r" fontAlgn="b"/>
                      <a:r>
                        <a:rPr lang="en-US" altLang="zh-CN" sz="2400" b="0" i="0" u="none" strike="noStrike">
                          <a:solidFill>
                            <a:srgbClr val="000000"/>
                          </a:solidFill>
                          <a:latin typeface="Tahoma"/>
                        </a:rPr>
                        <a:t>0.730818</a:t>
                      </a:r>
                    </a:p>
                  </a:txBody>
                  <a:tcPr marL="9525" marR="9525" marT="9525" marB="0" anchor="b"/>
                </a:tc>
                <a:tc>
                  <a:txBody>
                    <a:bodyPr/>
                    <a:lstStyle/>
                    <a:p>
                      <a:pPr algn="r" fontAlgn="b"/>
                      <a:r>
                        <a:rPr lang="en-US" altLang="zh-CN" sz="2400" b="0" i="0" u="none" strike="noStrike">
                          <a:solidFill>
                            <a:srgbClr val="000000"/>
                          </a:solidFill>
                          <a:latin typeface="Tahoma"/>
                        </a:rPr>
                        <a:t>0.800396</a:t>
                      </a:r>
                    </a:p>
                  </a:txBody>
                  <a:tcPr marL="9525" marR="9525" marT="9525" marB="0" anchor="b"/>
                </a:tc>
              </a:tr>
              <a:tr h="413113">
                <a:tc>
                  <a:txBody>
                    <a:bodyPr/>
                    <a:lstStyle/>
                    <a:p>
                      <a:pPr algn="l" fontAlgn="b"/>
                      <a:r>
                        <a:rPr lang="en-US" altLang="zh-CN" sz="2400" b="0" i="0" u="none" strike="noStrike" dirty="0" smtClean="0">
                          <a:latin typeface="宋体"/>
                        </a:rPr>
                        <a:t>Crap10</a:t>
                      </a:r>
                      <a:endParaRPr lang="en-US" altLang="zh-CN" sz="2400" b="0" i="0" u="none" strike="noStrike" dirty="0">
                        <a:latin typeface="宋体"/>
                      </a:endParaRPr>
                    </a:p>
                  </a:txBody>
                  <a:tcPr marL="9525" marR="9525" marT="9525" marB="0" anchor="b"/>
                </a:tc>
                <a:tc>
                  <a:txBody>
                    <a:bodyPr/>
                    <a:lstStyle/>
                    <a:p>
                      <a:pPr algn="r" fontAlgn="b"/>
                      <a:r>
                        <a:rPr lang="en-US" altLang="zh-CN" sz="2400" b="0" i="0" u="none" strike="noStrike">
                          <a:solidFill>
                            <a:srgbClr val="000000"/>
                          </a:solidFill>
                          <a:latin typeface="Tahoma"/>
                        </a:rPr>
                        <a:t>6.989127</a:t>
                      </a:r>
                    </a:p>
                  </a:txBody>
                  <a:tcPr marL="9525" marR="9525" marT="9525" marB="0" anchor="b"/>
                </a:tc>
                <a:tc>
                  <a:txBody>
                    <a:bodyPr/>
                    <a:lstStyle/>
                    <a:p>
                      <a:pPr algn="r" fontAlgn="b"/>
                      <a:r>
                        <a:rPr lang="en-US" altLang="zh-CN" sz="2400" b="0" i="0" u="none" strike="noStrike">
                          <a:solidFill>
                            <a:srgbClr val="000000"/>
                          </a:solidFill>
                          <a:latin typeface="Tahoma"/>
                        </a:rPr>
                        <a:t>0.172222</a:t>
                      </a:r>
                    </a:p>
                  </a:txBody>
                  <a:tcPr marL="9525" marR="9525" marT="9525" marB="0" anchor="b"/>
                </a:tc>
                <a:tc>
                  <a:txBody>
                    <a:bodyPr/>
                    <a:lstStyle/>
                    <a:p>
                      <a:pPr algn="r" fontAlgn="b"/>
                      <a:r>
                        <a:rPr lang="en-US" altLang="zh-CN" sz="2400" b="0" i="0" u="none" strike="noStrike">
                          <a:solidFill>
                            <a:srgbClr val="000000"/>
                          </a:solidFill>
                          <a:latin typeface="Tahoma"/>
                        </a:rPr>
                        <a:t>0.866153</a:t>
                      </a:r>
                    </a:p>
                  </a:txBody>
                  <a:tcPr marL="9525" marR="9525" marT="9525" marB="0" anchor="b"/>
                </a:tc>
                <a:tc>
                  <a:txBody>
                    <a:bodyPr/>
                    <a:lstStyle/>
                    <a:p>
                      <a:pPr algn="r" fontAlgn="b"/>
                      <a:r>
                        <a:rPr lang="en-US" altLang="zh-CN" sz="2400" b="0" i="0" u="none" strike="noStrike">
                          <a:solidFill>
                            <a:srgbClr val="000000"/>
                          </a:solidFill>
                          <a:latin typeface="Tahoma"/>
                        </a:rPr>
                        <a:t>0.31297</a:t>
                      </a:r>
                    </a:p>
                  </a:txBody>
                  <a:tcPr marL="9525" marR="9525" marT="9525" marB="0" anchor="b"/>
                </a:tc>
              </a:tr>
              <a:tr h="413113">
                <a:tc>
                  <a:txBody>
                    <a:bodyPr/>
                    <a:lstStyle/>
                    <a:p>
                      <a:pPr algn="l" fontAlgn="b"/>
                      <a:r>
                        <a:rPr lang="en-US" altLang="zh-CN" sz="2400" b="0" i="0" u="none" strike="noStrike" dirty="0" smtClean="0">
                          <a:latin typeface="宋体"/>
                        </a:rPr>
                        <a:t>Crap11</a:t>
                      </a:r>
                      <a:endParaRPr lang="en-US" altLang="zh-CN" sz="2400" b="0" i="0" u="none" strike="noStrike" dirty="0">
                        <a:latin typeface="宋体"/>
                      </a:endParaRPr>
                    </a:p>
                  </a:txBody>
                  <a:tcPr marL="9525" marR="9525" marT="9525" marB="0" anchor="b"/>
                </a:tc>
                <a:tc>
                  <a:txBody>
                    <a:bodyPr/>
                    <a:lstStyle/>
                    <a:p>
                      <a:pPr algn="r" fontAlgn="b"/>
                      <a:r>
                        <a:rPr lang="en-US" altLang="zh-CN" sz="2400" b="0" i="0" u="none" strike="noStrike">
                          <a:solidFill>
                            <a:srgbClr val="000000"/>
                          </a:solidFill>
                          <a:latin typeface="Tahoma"/>
                        </a:rPr>
                        <a:t>6.874977</a:t>
                      </a:r>
                    </a:p>
                  </a:txBody>
                  <a:tcPr marL="9525" marR="9525" marT="9525" marB="0" anchor="b"/>
                </a:tc>
                <a:tc>
                  <a:txBody>
                    <a:bodyPr/>
                    <a:lstStyle/>
                    <a:p>
                      <a:pPr algn="r" fontAlgn="b"/>
                      <a:r>
                        <a:rPr lang="en-US" altLang="zh-CN" sz="2400" b="0" i="0" u="none" strike="noStrike">
                          <a:solidFill>
                            <a:srgbClr val="000000"/>
                          </a:solidFill>
                          <a:latin typeface="Tahoma"/>
                        </a:rPr>
                        <a:t>0.16175</a:t>
                      </a:r>
                    </a:p>
                  </a:txBody>
                  <a:tcPr marL="9525" marR="9525" marT="9525" marB="0" anchor="b"/>
                </a:tc>
                <a:tc>
                  <a:txBody>
                    <a:bodyPr/>
                    <a:lstStyle/>
                    <a:p>
                      <a:pPr algn="r" fontAlgn="b"/>
                      <a:r>
                        <a:rPr lang="en-US" altLang="zh-CN" sz="2400" b="0" i="0" u="none" strike="noStrike">
                          <a:solidFill>
                            <a:srgbClr val="000000"/>
                          </a:solidFill>
                          <a:latin typeface="Tahoma"/>
                        </a:rPr>
                        <a:t>0.758798</a:t>
                      </a:r>
                    </a:p>
                  </a:txBody>
                  <a:tcPr marL="9525" marR="9525" marT="9525" marB="0" anchor="b"/>
                </a:tc>
                <a:tc>
                  <a:txBody>
                    <a:bodyPr/>
                    <a:lstStyle/>
                    <a:p>
                      <a:pPr algn="r" fontAlgn="b"/>
                      <a:r>
                        <a:rPr lang="en-US" altLang="zh-CN" sz="2400" b="0" i="0" u="none" strike="noStrike" dirty="0">
                          <a:solidFill>
                            <a:srgbClr val="000000"/>
                          </a:solidFill>
                          <a:latin typeface="Tahoma"/>
                        </a:rPr>
                        <a:t>0.38134</a:t>
                      </a:r>
                    </a:p>
                  </a:txBody>
                  <a:tcPr marL="9525" marR="9525" marT="9525" marB="0" anchor="b"/>
                </a:tc>
              </a:tr>
              <a:tr h="413113">
                <a:tc>
                  <a:txBody>
                    <a:bodyPr/>
                    <a:lstStyle/>
                    <a:p>
                      <a:pPr algn="l" fontAlgn="b"/>
                      <a:r>
                        <a:rPr lang="en-US" altLang="zh-CN" sz="2400" b="0" i="0" u="none" strike="noStrike" dirty="0" smtClean="0">
                          <a:latin typeface="宋体"/>
                        </a:rPr>
                        <a:t>Crap12</a:t>
                      </a:r>
                      <a:endParaRPr lang="en-US" altLang="zh-CN" sz="2400" b="0" i="0" u="none" strike="noStrike" dirty="0">
                        <a:latin typeface="宋体"/>
                      </a:endParaRPr>
                    </a:p>
                  </a:txBody>
                  <a:tcPr marL="9525" marR="9525" marT="9525" marB="0" anchor="b"/>
                </a:tc>
                <a:tc>
                  <a:txBody>
                    <a:bodyPr/>
                    <a:lstStyle/>
                    <a:p>
                      <a:pPr algn="r" fontAlgn="b"/>
                      <a:r>
                        <a:rPr lang="en-US" altLang="zh-CN" sz="2400" b="0" i="0" u="none" strike="noStrike">
                          <a:solidFill>
                            <a:srgbClr val="000000"/>
                          </a:solidFill>
                          <a:latin typeface="Tahoma"/>
                        </a:rPr>
                        <a:t>6.460263</a:t>
                      </a:r>
                    </a:p>
                  </a:txBody>
                  <a:tcPr marL="9525" marR="9525" marT="9525" marB="0" anchor="b"/>
                </a:tc>
                <a:tc>
                  <a:txBody>
                    <a:bodyPr/>
                    <a:lstStyle/>
                    <a:p>
                      <a:pPr algn="r" fontAlgn="b"/>
                      <a:r>
                        <a:rPr lang="en-US" altLang="zh-CN" sz="2400" b="0" i="0" u="none" strike="noStrike">
                          <a:solidFill>
                            <a:srgbClr val="000000"/>
                          </a:solidFill>
                          <a:latin typeface="Tahoma"/>
                        </a:rPr>
                        <a:t>0.258446</a:t>
                      </a:r>
                    </a:p>
                  </a:txBody>
                  <a:tcPr marL="9525" marR="9525" marT="9525" marB="0" anchor="b"/>
                </a:tc>
                <a:tc>
                  <a:txBody>
                    <a:bodyPr/>
                    <a:lstStyle/>
                    <a:p>
                      <a:pPr algn="r" fontAlgn="b"/>
                      <a:r>
                        <a:rPr lang="en-US" altLang="zh-CN" sz="2400" b="0" i="0" u="none" strike="noStrike">
                          <a:solidFill>
                            <a:srgbClr val="000000"/>
                          </a:solidFill>
                          <a:latin typeface="Tahoma"/>
                        </a:rPr>
                        <a:t>0.717317</a:t>
                      </a:r>
                    </a:p>
                  </a:txBody>
                  <a:tcPr marL="9525" marR="9525" marT="9525" marB="0" anchor="b"/>
                </a:tc>
                <a:tc>
                  <a:txBody>
                    <a:bodyPr/>
                    <a:lstStyle/>
                    <a:p>
                      <a:pPr algn="r" fontAlgn="b"/>
                      <a:r>
                        <a:rPr lang="en-US" altLang="zh-CN" sz="2400" b="0" i="0" u="none" strike="noStrike" dirty="0">
                          <a:solidFill>
                            <a:srgbClr val="000000"/>
                          </a:solidFill>
                          <a:latin typeface="Tahoma"/>
                        </a:rPr>
                        <a:t>0.275983</a:t>
                      </a:r>
                    </a:p>
                  </a:txBody>
                  <a:tcPr marL="9525" marR="9525" marT="9525" marB="0" anchor="b"/>
                </a:tc>
              </a:tr>
            </a:tbl>
          </a:graphicData>
        </a:graphic>
      </p:graphicFrame>
      <p:sp>
        <p:nvSpPr>
          <p:cNvPr id="7" name="テキスト ボックス 32"/>
          <p:cNvSpPr txBox="1"/>
          <p:nvPr/>
        </p:nvSpPr>
        <p:spPr>
          <a:xfrm>
            <a:off x="8429652" y="6286520"/>
            <a:ext cx="571504"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zh-CN" dirty="0" smtClean="0"/>
              <a:t>15</a:t>
            </a:r>
            <a:endParaRPr lang="zh-CN"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0"/>
            <a:ext cx="8229600" cy="1143000"/>
          </a:xfrm>
        </p:spPr>
        <p:txBody>
          <a:bodyPr>
            <a:normAutofit/>
          </a:bodyPr>
          <a:lstStyle/>
          <a:p>
            <a:r>
              <a:rPr lang="la-Latn" altLang="zh-CN" sz="2800" i="1" dirty="0" smtClean="0"/>
              <a:t>Ctenopharyngodon idellus</a:t>
            </a:r>
            <a:r>
              <a:rPr lang="en-US" altLang="zh-CN" sz="2800" i="1" dirty="0" smtClean="0"/>
              <a:t> may called black bass</a:t>
            </a:r>
            <a:endParaRPr lang="zh-CN" altLang="en-US" sz="2800" dirty="0"/>
          </a:p>
        </p:txBody>
      </p:sp>
      <p:pic>
        <p:nvPicPr>
          <p:cNvPr id="5" name="Picture 33" descr="title">
            <a:hlinkClick r:id="rId3"/>
          </p:cNvPr>
          <p:cNvPicPr>
            <a:picLocks noChangeAspect="1" noChangeArrowheads="1"/>
          </p:cNvPicPr>
          <p:nvPr/>
        </p:nvPicPr>
        <p:blipFill>
          <a:blip r:embed="rId4" cstate="print"/>
          <a:srcRect/>
          <a:stretch>
            <a:fillRect/>
          </a:stretch>
        </p:blipFill>
        <p:spPr bwMode="auto">
          <a:xfrm>
            <a:off x="0" y="0"/>
            <a:ext cx="6667500" cy="392113"/>
          </a:xfrm>
          <a:prstGeom prst="rect">
            <a:avLst/>
          </a:prstGeom>
          <a:noFill/>
          <a:ln w="9525">
            <a:noFill/>
            <a:miter lim="800000"/>
            <a:headEnd/>
            <a:tailEnd/>
          </a:ln>
        </p:spPr>
      </p:pic>
      <p:sp>
        <p:nvSpPr>
          <p:cNvPr id="6" name="Text Box 34"/>
          <p:cNvSpPr txBox="1">
            <a:spLocks noChangeArrowheads="1"/>
          </p:cNvSpPr>
          <p:nvPr/>
        </p:nvSpPr>
        <p:spPr bwMode="auto">
          <a:xfrm>
            <a:off x="6667500" y="-3175"/>
            <a:ext cx="2476500" cy="396875"/>
          </a:xfrm>
          <a:prstGeom prst="rect">
            <a:avLst/>
          </a:prstGeom>
          <a:solidFill>
            <a:srgbClr val="003366"/>
          </a:solidFill>
          <a:ln w="9525">
            <a:noFill/>
            <a:miter lim="800000"/>
            <a:headEnd/>
            <a:tailEnd/>
          </a:ln>
        </p:spPr>
        <p:txBody>
          <a:bodyPr wrap="square">
            <a:spAutoFit/>
          </a:bodyPr>
          <a:lstStyle/>
          <a:p>
            <a:r>
              <a:rPr lang="ja-JP" altLang="en-US" sz="2000" b="1" dirty="0">
                <a:solidFill>
                  <a:schemeClr val="bg1"/>
                </a:solidFill>
                <a:latin typeface="Times New Roman" pitchFamily="18" charset="0"/>
                <a:ea typeface="HGP行書体" pitchFamily="66" charset="-128"/>
                <a:cs typeface="Times New Roman" pitchFamily="18" charset="0"/>
              </a:rPr>
              <a:t>芹川研究室</a:t>
            </a:r>
          </a:p>
        </p:txBody>
      </p:sp>
      <p:graphicFrame>
        <p:nvGraphicFramePr>
          <p:cNvPr id="8" name="内容占位符 7"/>
          <p:cNvGraphicFramePr>
            <a:graphicFrameLocks noGrp="1"/>
          </p:cNvGraphicFramePr>
          <p:nvPr>
            <p:ph idx="1"/>
          </p:nvPr>
        </p:nvGraphicFramePr>
        <p:xfrm>
          <a:off x="357158" y="1000108"/>
          <a:ext cx="8229600" cy="555752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156526">
                <a:tc>
                  <a:txBody>
                    <a:bodyPr/>
                    <a:lstStyle/>
                    <a:p>
                      <a:pPr algn="ctr"/>
                      <a:endParaRPr lang="zh-CN" altLang="en-US" dirty="0"/>
                    </a:p>
                  </a:txBody>
                  <a:tcPr/>
                </a:tc>
                <a:tc>
                  <a:txBody>
                    <a:bodyPr/>
                    <a:lstStyle/>
                    <a:p>
                      <a:pPr algn="ctr">
                        <a:spcAft>
                          <a:spcPts val="1000"/>
                        </a:spcAft>
                      </a:pPr>
                      <a:r>
                        <a:rPr lang="en-US" sz="2000" kern="100" dirty="0">
                          <a:latin typeface="Tahoma"/>
                          <a:ea typeface="微软雅黑"/>
                          <a:cs typeface="Times New Roman"/>
                        </a:rPr>
                        <a:t>ENT</a:t>
                      </a:r>
                      <a:endParaRPr lang="zh-CN" sz="2000" kern="100" dirty="0">
                        <a:latin typeface="Tahoma"/>
                        <a:ea typeface="微软雅黑"/>
                        <a:cs typeface="Times New Roman"/>
                      </a:endParaRPr>
                    </a:p>
                  </a:txBody>
                  <a:tcPr marL="68580" marR="68580" marT="0" marB="0"/>
                </a:tc>
                <a:tc>
                  <a:txBody>
                    <a:bodyPr/>
                    <a:lstStyle/>
                    <a:p>
                      <a:pPr algn="ctr">
                        <a:spcAft>
                          <a:spcPts val="1000"/>
                        </a:spcAft>
                      </a:pPr>
                      <a:r>
                        <a:rPr lang="en-US" altLang="zh-CN" sz="2000" kern="100" dirty="0" smtClean="0">
                          <a:latin typeface="Tahoma"/>
                          <a:ea typeface="微软雅黑"/>
                          <a:cs typeface="Times New Roman"/>
                        </a:rPr>
                        <a:t>ASM</a:t>
                      </a:r>
                      <a:endParaRPr lang="zh-CN" sz="2000" kern="100" dirty="0">
                        <a:latin typeface="Tahoma"/>
                        <a:ea typeface="微软雅黑"/>
                        <a:cs typeface="Times New Roman"/>
                      </a:endParaRPr>
                    </a:p>
                  </a:txBody>
                  <a:tcPr marL="68580" marR="68580" marT="0" marB="0"/>
                </a:tc>
                <a:tc>
                  <a:txBody>
                    <a:bodyPr/>
                    <a:lstStyle/>
                    <a:p>
                      <a:pPr algn="ctr">
                        <a:spcAft>
                          <a:spcPts val="1000"/>
                        </a:spcAft>
                      </a:pPr>
                      <a:r>
                        <a:rPr lang="en-US" altLang="zh-CN" sz="2000" kern="100" dirty="0" smtClean="0">
                          <a:latin typeface="Tahoma"/>
                          <a:ea typeface="微软雅黑"/>
                          <a:cs typeface="Times New Roman"/>
                        </a:rPr>
                        <a:t>COR</a:t>
                      </a:r>
                      <a:endParaRPr lang="zh-CN" sz="2000" kern="100" dirty="0">
                        <a:latin typeface="Tahoma"/>
                        <a:ea typeface="微软雅黑"/>
                        <a:cs typeface="Times New Roman"/>
                      </a:endParaRPr>
                    </a:p>
                  </a:txBody>
                  <a:tcPr marL="68580" marR="68580" marT="0" marB="0"/>
                </a:tc>
                <a:tc>
                  <a:txBody>
                    <a:bodyPr/>
                    <a:lstStyle/>
                    <a:p>
                      <a:pPr algn="ctr">
                        <a:spcAft>
                          <a:spcPts val="1000"/>
                        </a:spcAft>
                      </a:pPr>
                      <a:r>
                        <a:rPr lang="en-US" sz="2000" kern="100" dirty="0">
                          <a:latin typeface="Tahoma"/>
                          <a:ea typeface="微软雅黑"/>
                          <a:cs typeface="Times New Roman"/>
                        </a:rPr>
                        <a:t>CON</a:t>
                      </a:r>
                      <a:endParaRPr lang="zh-CN" sz="2000" kern="100" dirty="0">
                        <a:latin typeface="Tahoma"/>
                        <a:ea typeface="微软雅黑"/>
                        <a:cs typeface="Times New Roman"/>
                      </a:endParaRPr>
                    </a:p>
                  </a:txBody>
                  <a:tcPr marL="68580" marR="68580" marT="0" marB="0"/>
                </a:tc>
              </a:tr>
              <a:tr h="370840">
                <a:tc>
                  <a:txBody>
                    <a:bodyPr/>
                    <a:lstStyle/>
                    <a:p>
                      <a:pPr algn="ctr" fontAlgn="b"/>
                      <a:r>
                        <a:rPr lang="en-US" altLang="zh-CN" sz="2000" b="0" i="0" u="none" strike="noStrike" dirty="0" smtClean="0">
                          <a:latin typeface="宋体"/>
                        </a:rPr>
                        <a:t>Black bass1</a:t>
                      </a:r>
                      <a:endParaRPr lang="en-US" altLang="zh-CN" sz="2000" b="0" i="0" u="none" strike="noStrike" dirty="0">
                        <a:latin typeface="宋体"/>
                      </a:endParaRPr>
                    </a:p>
                  </a:txBody>
                  <a:tcPr marL="9525" marR="9525" marT="9525" marB="0" anchor="b"/>
                </a:tc>
                <a:tc>
                  <a:txBody>
                    <a:bodyPr/>
                    <a:lstStyle/>
                    <a:p>
                      <a:pPr algn="ctr" fontAlgn="b"/>
                      <a:r>
                        <a:rPr lang="en-US" altLang="zh-CN" sz="2000" b="0" i="0" u="none" strike="noStrike">
                          <a:solidFill>
                            <a:srgbClr val="000000"/>
                          </a:solidFill>
                          <a:latin typeface="Tahoma"/>
                        </a:rPr>
                        <a:t>7.459877</a:t>
                      </a:r>
                    </a:p>
                  </a:txBody>
                  <a:tcPr marL="9525" marR="9525" marT="9525" marB="0" anchor="b"/>
                </a:tc>
                <a:tc>
                  <a:txBody>
                    <a:bodyPr/>
                    <a:lstStyle/>
                    <a:p>
                      <a:pPr algn="ctr" fontAlgn="b"/>
                      <a:r>
                        <a:rPr lang="en-US" altLang="zh-CN" sz="2000" b="0" i="0" u="none" strike="noStrike">
                          <a:solidFill>
                            <a:srgbClr val="000000"/>
                          </a:solidFill>
                          <a:latin typeface="Tahoma"/>
                        </a:rPr>
                        <a:t>0.065539</a:t>
                      </a:r>
                    </a:p>
                  </a:txBody>
                  <a:tcPr marL="9525" marR="9525" marT="9525" marB="0" anchor="b"/>
                </a:tc>
                <a:tc>
                  <a:txBody>
                    <a:bodyPr/>
                    <a:lstStyle/>
                    <a:p>
                      <a:pPr algn="ctr" fontAlgn="b"/>
                      <a:r>
                        <a:rPr lang="en-US" altLang="zh-CN" sz="2000" b="0" i="0" u="none" strike="noStrike">
                          <a:solidFill>
                            <a:srgbClr val="000000"/>
                          </a:solidFill>
                          <a:latin typeface="Tahoma"/>
                        </a:rPr>
                        <a:t>0.66272</a:t>
                      </a:r>
                    </a:p>
                  </a:txBody>
                  <a:tcPr marL="9525" marR="9525" marT="9525" marB="0" anchor="b"/>
                </a:tc>
                <a:tc>
                  <a:txBody>
                    <a:bodyPr/>
                    <a:lstStyle/>
                    <a:p>
                      <a:pPr algn="ctr" fontAlgn="b"/>
                      <a:r>
                        <a:rPr lang="en-US" altLang="zh-CN" sz="2000" b="0" i="0" u="none" strike="noStrike">
                          <a:solidFill>
                            <a:srgbClr val="000000"/>
                          </a:solidFill>
                          <a:latin typeface="Tahoma"/>
                        </a:rPr>
                        <a:t>1.098946</a:t>
                      </a:r>
                    </a:p>
                  </a:txBody>
                  <a:tcPr marL="9525" marR="9525" marT="9525" marB="0" anchor="b"/>
                </a:tc>
              </a:tr>
              <a:tr h="370840">
                <a:tc>
                  <a:txBody>
                    <a:bodyPr/>
                    <a:lstStyle/>
                    <a:p>
                      <a:pPr algn="ctr" fontAlgn="b"/>
                      <a:r>
                        <a:rPr lang="en-US" altLang="zh-CN" sz="2000" b="0" i="0" u="none" strike="noStrike" dirty="0" smtClean="0">
                          <a:latin typeface="宋体"/>
                        </a:rPr>
                        <a:t>Black bass2</a:t>
                      </a:r>
                      <a:endParaRPr lang="en-US" altLang="zh-CN" sz="2000" b="0" i="0" u="none" strike="noStrike" dirty="0">
                        <a:latin typeface="宋体"/>
                      </a:endParaRPr>
                    </a:p>
                  </a:txBody>
                  <a:tcPr marL="9525" marR="9525" marT="9525" marB="0" anchor="b"/>
                </a:tc>
                <a:tc>
                  <a:txBody>
                    <a:bodyPr/>
                    <a:lstStyle/>
                    <a:p>
                      <a:pPr algn="ctr" fontAlgn="b"/>
                      <a:r>
                        <a:rPr lang="en-US" altLang="zh-CN" sz="2000" b="0" i="0" u="none" strike="noStrike">
                          <a:solidFill>
                            <a:srgbClr val="000000"/>
                          </a:solidFill>
                          <a:latin typeface="Tahoma"/>
                        </a:rPr>
                        <a:t>7.528734</a:t>
                      </a:r>
                    </a:p>
                  </a:txBody>
                  <a:tcPr marL="9525" marR="9525" marT="9525" marB="0" anchor="b"/>
                </a:tc>
                <a:tc>
                  <a:txBody>
                    <a:bodyPr/>
                    <a:lstStyle/>
                    <a:p>
                      <a:pPr algn="ctr" fontAlgn="b"/>
                      <a:r>
                        <a:rPr lang="en-US" altLang="zh-CN" sz="2000" b="0" i="0" u="none" strike="noStrike">
                          <a:solidFill>
                            <a:srgbClr val="000000"/>
                          </a:solidFill>
                          <a:latin typeface="Tahoma"/>
                        </a:rPr>
                        <a:t>0.110282</a:t>
                      </a:r>
                    </a:p>
                  </a:txBody>
                  <a:tcPr marL="9525" marR="9525" marT="9525" marB="0" anchor="b"/>
                </a:tc>
                <a:tc>
                  <a:txBody>
                    <a:bodyPr/>
                    <a:lstStyle/>
                    <a:p>
                      <a:pPr algn="ctr" fontAlgn="b"/>
                      <a:r>
                        <a:rPr lang="en-US" altLang="zh-CN" sz="2000" b="0" i="0" u="none" strike="noStrike">
                          <a:solidFill>
                            <a:srgbClr val="000000"/>
                          </a:solidFill>
                          <a:latin typeface="Tahoma"/>
                        </a:rPr>
                        <a:t>0.908295</a:t>
                      </a:r>
                    </a:p>
                  </a:txBody>
                  <a:tcPr marL="9525" marR="9525" marT="9525" marB="0" anchor="b"/>
                </a:tc>
                <a:tc>
                  <a:txBody>
                    <a:bodyPr/>
                    <a:lstStyle/>
                    <a:p>
                      <a:pPr algn="ctr" fontAlgn="b"/>
                      <a:r>
                        <a:rPr lang="en-US" altLang="zh-CN" sz="2000" b="0" i="0" u="none" strike="noStrike">
                          <a:solidFill>
                            <a:srgbClr val="000000"/>
                          </a:solidFill>
                          <a:latin typeface="Tahoma"/>
                        </a:rPr>
                        <a:t>0.348911</a:t>
                      </a:r>
                    </a:p>
                  </a:txBody>
                  <a:tcPr marL="9525" marR="9525" marT="9525" marB="0" anchor="b"/>
                </a:tc>
              </a:tr>
              <a:tr h="370840">
                <a:tc>
                  <a:txBody>
                    <a:bodyPr/>
                    <a:lstStyle/>
                    <a:p>
                      <a:pPr algn="ctr" fontAlgn="b"/>
                      <a:r>
                        <a:rPr lang="en-US" altLang="zh-CN" sz="2000" b="0" i="0" u="none" strike="noStrike" dirty="0" smtClean="0">
                          <a:latin typeface="宋体"/>
                        </a:rPr>
                        <a:t>Black bass3</a:t>
                      </a:r>
                      <a:endParaRPr lang="en-US" altLang="zh-CN" sz="2000" b="0" i="0" u="none" strike="noStrike" dirty="0">
                        <a:latin typeface="宋体"/>
                      </a:endParaRPr>
                    </a:p>
                  </a:txBody>
                  <a:tcPr marL="9525" marR="9525" marT="9525" marB="0" anchor="b"/>
                </a:tc>
                <a:tc>
                  <a:txBody>
                    <a:bodyPr/>
                    <a:lstStyle/>
                    <a:p>
                      <a:pPr algn="ctr" fontAlgn="b"/>
                      <a:r>
                        <a:rPr lang="en-US" altLang="zh-CN" sz="2000" b="0" i="0" u="none" strike="noStrike">
                          <a:solidFill>
                            <a:srgbClr val="000000"/>
                          </a:solidFill>
                          <a:latin typeface="Tahoma"/>
                        </a:rPr>
                        <a:t>7.132297</a:t>
                      </a:r>
                    </a:p>
                  </a:txBody>
                  <a:tcPr marL="9525" marR="9525" marT="9525" marB="0" anchor="b"/>
                </a:tc>
                <a:tc>
                  <a:txBody>
                    <a:bodyPr/>
                    <a:lstStyle/>
                    <a:p>
                      <a:pPr algn="ctr" fontAlgn="b"/>
                      <a:r>
                        <a:rPr lang="en-US" altLang="zh-CN" sz="2000" b="0" i="0" u="none" strike="noStrike">
                          <a:solidFill>
                            <a:srgbClr val="000000"/>
                          </a:solidFill>
                          <a:latin typeface="Tahoma"/>
                        </a:rPr>
                        <a:t>0.17143</a:t>
                      </a:r>
                    </a:p>
                  </a:txBody>
                  <a:tcPr marL="9525" marR="9525" marT="9525" marB="0" anchor="b"/>
                </a:tc>
                <a:tc>
                  <a:txBody>
                    <a:bodyPr/>
                    <a:lstStyle/>
                    <a:p>
                      <a:pPr algn="ctr" fontAlgn="b"/>
                      <a:r>
                        <a:rPr lang="en-US" altLang="zh-CN" sz="2000" b="0" i="0" u="none" strike="noStrike">
                          <a:solidFill>
                            <a:srgbClr val="000000"/>
                          </a:solidFill>
                          <a:latin typeface="Tahoma"/>
                        </a:rPr>
                        <a:t>0.876444</a:t>
                      </a:r>
                    </a:p>
                  </a:txBody>
                  <a:tcPr marL="9525" marR="9525" marT="9525" marB="0" anchor="b"/>
                </a:tc>
                <a:tc>
                  <a:txBody>
                    <a:bodyPr/>
                    <a:lstStyle/>
                    <a:p>
                      <a:pPr algn="ctr" fontAlgn="b"/>
                      <a:r>
                        <a:rPr lang="en-US" altLang="zh-CN" sz="2000" b="0" i="0" u="none" strike="noStrike">
                          <a:solidFill>
                            <a:srgbClr val="000000"/>
                          </a:solidFill>
                          <a:latin typeface="Tahoma"/>
                        </a:rPr>
                        <a:t>0.258416</a:t>
                      </a:r>
                    </a:p>
                  </a:txBody>
                  <a:tcPr marL="9525" marR="9525" marT="9525" marB="0" anchor="b"/>
                </a:tc>
              </a:tr>
              <a:tr h="370840">
                <a:tc>
                  <a:txBody>
                    <a:bodyPr/>
                    <a:lstStyle/>
                    <a:p>
                      <a:pPr algn="ctr" fontAlgn="b"/>
                      <a:r>
                        <a:rPr lang="en-US" altLang="zh-CN" sz="2000" b="0" i="0" u="none" strike="noStrike" dirty="0" smtClean="0">
                          <a:latin typeface="宋体"/>
                        </a:rPr>
                        <a:t>Black bass4</a:t>
                      </a:r>
                      <a:endParaRPr lang="en-US" altLang="zh-CN" sz="2000" b="0" i="0" u="none" strike="noStrike" dirty="0">
                        <a:latin typeface="宋体"/>
                      </a:endParaRPr>
                    </a:p>
                  </a:txBody>
                  <a:tcPr marL="9525" marR="9525" marT="9525" marB="0" anchor="b"/>
                </a:tc>
                <a:tc>
                  <a:txBody>
                    <a:bodyPr/>
                    <a:lstStyle/>
                    <a:p>
                      <a:pPr algn="ctr" fontAlgn="b"/>
                      <a:r>
                        <a:rPr lang="en-US" altLang="zh-CN" sz="2000" b="0" i="0" u="none" strike="noStrike">
                          <a:solidFill>
                            <a:srgbClr val="000000"/>
                          </a:solidFill>
                          <a:latin typeface="Tahoma"/>
                        </a:rPr>
                        <a:t>7.264332</a:t>
                      </a:r>
                    </a:p>
                  </a:txBody>
                  <a:tcPr marL="9525" marR="9525" marT="9525" marB="0" anchor="b"/>
                </a:tc>
                <a:tc>
                  <a:txBody>
                    <a:bodyPr/>
                    <a:lstStyle/>
                    <a:p>
                      <a:pPr algn="ctr" fontAlgn="b"/>
                      <a:r>
                        <a:rPr lang="en-US" altLang="zh-CN" sz="2000" b="0" i="0" u="none" strike="noStrike">
                          <a:solidFill>
                            <a:srgbClr val="000000"/>
                          </a:solidFill>
                          <a:latin typeface="Tahoma"/>
                        </a:rPr>
                        <a:t>0.159875</a:t>
                      </a:r>
                    </a:p>
                  </a:txBody>
                  <a:tcPr marL="9525" marR="9525" marT="9525" marB="0" anchor="b"/>
                </a:tc>
                <a:tc>
                  <a:txBody>
                    <a:bodyPr/>
                    <a:lstStyle/>
                    <a:p>
                      <a:pPr algn="ctr" fontAlgn="b"/>
                      <a:r>
                        <a:rPr lang="en-US" altLang="zh-CN" sz="2000" b="0" i="0" u="none" strike="noStrike">
                          <a:solidFill>
                            <a:srgbClr val="000000"/>
                          </a:solidFill>
                          <a:latin typeface="Tahoma"/>
                        </a:rPr>
                        <a:t>0.867029</a:t>
                      </a:r>
                    </a:p>
                  </a:txBody>
                  <a:tcPr marL="9525" marR="9525" marT="9525" marB="0" anchor="b"/>
                </a:tc>
                <a:tc>
                  <a:txBody>
                    <a:bodyPr/>
                    <a:lstStyle/>
                    <a:p>
                      <a:pPr algn="ctr" fontAlgn="b"/>
                      <a:r>
                        <a:rPr lang="en-US" altLang="zh-CN" sz="2000" b="0" i="0" u="none" strike="noStrike">
                          <a:solidFill>
                            <a:srgbClr val="000000"/>
                          </a:solidFill>
                          <a:latin typeface="Tahoma"/>
                        </a:rPr>
                        <a:t>0.360594</a:t>
                      </a:r>
                    </a:p>
                  </a:txBody>
                  <a:tcPr marL="9525" marR="9525" marT="9525" marB="0" anchor="b"/>
                </a:tc>
              </a:tr>
              <a:tr h="370840">
                <a:tc>
                  <a:txBody>
                    <a:bodyPr/>
                    <a:lstStyle/>
                    <a:p>
                      <a:pPr algn="ctr" fontAlgn="b"/>
                      <a:r>
                        <a:rPr lang="en-US" altLang="zh-CN" sz="2000" b="0" i="0" u="none" strike="noStrike" dirty="0" smtClean="0">
                          <a:latin typeface="宋体"/>
                        </a:rPr>
                        <a:t>Black bass5</a:t>
                      </a:r>
                      <a:endParaRPr lang="en-US" altLang="zh-CN" sz="2000" b="0" i="0" u="none" strike="noStrike" dirty="0">
                        <a:latin typeface="宋体"/>
                      </a:endParaRPr>
                    </a:p>
                  </a:txBody>
                  <a:tcPr marL="9525" marR="9525" marT="9525" marB="0" anchor="b"/>
                </a:tc>
                <a:tc>
                  <a:txBody>
                    <a:bodyPr/>
                    <a:lstStyle/>
                    <a:p>
                      <a:pPr algn="ctr" fontAlgn="b"/>
                      <a:r>
                        <a:rPr lang="en-US" altLang="zh-CN" sz="2000" b="0" i="0" u="none" strike="noStrike">
                          <a:solidFill>
                            <a:srgbClr val="000000"/>
                          </a:solidFill>
                          <a:latin typeface="Tahoma"/>
                        </a:rPr>
                        <a:t>7.455489</a:t>
                      </a:r>
                    </a:p>
                  </a:txBody>
                  <a:tcPr marL="9525" marR="9525" marT="9525" marB="0" anchor="b"/>
                </a:tc>
                <a:tc>
                  <a:txBody>
                    <a:bodyPr/>
                    <a:lstStyle/>
                    <a:p>
                      <a:pPr algn="ctr" fontAlgn="b"/>
                      <a:r>
                        <a:rPr lang="en-US" altLang="zh-CN" sz="2000" b="0" i="0" u="none" strike="noStrike">
                          <a:solidFill>
                            <a:srgbClr val="000000"/>
                          </a:solidFill>
                          <a:latin typeface="Tahoma"/>
                        </a:rPr>
                        <a:t>0.088082</a:t>
                      </a:r>
                    </a:p>
                  </a:txBody>
                  <a:tcPr marL="9525" marR="9525" marT="9525" marB="0" anchor="b"/>
                </a:tc>
                <a:tc>
                  <a:txBody>
                    <a:bodyPr/>
                    <a:lstStyle/>
                    <a:p>
                      <a:pPr algn="ctr" fontAlgn="b"/>
                      <a:r>
                        <a:rPr lang="en-US" altLang="zh-CN" sz="2000" b="0" i="0" u="none" strike="noStrike">
                          <a:solidFill>
                            <a:srgbClr val="000000"/>
                          </a:solidFill>
                          <a:latin typeface="Tahoma"/>
                        </a:rPr>
                        <a:t>0.890441</a:t>
                      </a:r>
                    </a:p>
                  </a:txBody>
                  <a:tcPr marL="9525" marR="9525" marT="9525" marB="0" anchor="b"/>
                </a:tc>
                <a:tc>
                  <a:txBody>
                    <a:bodyPr/>
                    <a:lstStyle/>
                    <a:p>
                      <a:pPr algn="ctr" fontAlgn="b"/>
                      <a:r>
                        <a:rPr lang="en-US" altLang="zh-CN" sz="2000" b="0" i="0" u="none" strike="noStrike">
                          <a:solidFill>
                            <a:srgbClr val="000000"/>
                          </a:solidFill>
                          <a:latin typeface="Tahoma"/>
                        </a:rPr>
                        <a:t>0.550891</a:t>
                      </a:r>
                    </a:p>
                  </a:txBody>
                  <a:tcPr marL="9525" marR="9525" marT="9525" marB="0" anchor="b"/>
                </a:tc>
              </a:tr>
              <a:tr h="370840">
                <a:tc>
                  <a:txBody>
                    <a:bodyPr/>
                    <a:lstStyle/>
                    <a:p>
                      <a:pPr algn="ctr" fontAlgn="b"/>
                      <a:r>
                        <a:rPr lang="en-US" altLang="zh-CN" sz="2000" b="0" i="0" u="none" strike="noStrike" dirty="0" smtClean="0">
                          <a:latin typeface="宋体"/>
                        </a:rPr>
                        <a:t>Black bass6</a:t>
                      </a:r>
                      <a:endParaRPr lang="en-US" altLang="zh-CN" sz="2000" b="0" i="0" u="none" strike="noStrike" dirty="0">
                        <a:latin typeface="宋体"/>
                      </a:endParaRPr>
                    </a:p>
                  </a:txBody>
                  <a:tcPr marL="9525" marR="9525" marT="9525" marB="0" anchor="b"/>
                </a:tc>
                <a:tc>
                  <a:txBody>
                    <a:bodyPr/>
                    <a:lstStyle/>
                    <a:p>
                      <a:pPr algn="ctr" fontAlgn="b"/>
                      <a:r>
                        <a:rPr lang="en-US" altLang="zh-CN" sz="2000" b="0" i="0" u="none" strike="noStrike">
                          <a:solidFill>
                            <a:srgbClr val="000000"/>
                          </a:solidFill>
                          <a:latin typeface="Tahoma"/>
                        </a:rPr>
                        <a:t>7.615071</a:t>
                      </a:r>
                    </a:p>
                  </a:txBody>
                  <a:tcPr marL="9525" marR="9525" marT="9525" marB="0" anchor="b"/>
                </a:tc>
                <a:tc>
                  <a:txBody>
                    <a:bodyPr/>
                    <a:lstStyle/>
                    <a:p>
                      <a:pPr algn="ctr" fontAlgn="b"/>
                      <a:r>
                        <a:rPr lang="en-US" altLang="zh-CN" sz="2000" b="0" i="0" u="none" strike="noStrike">
                          <a:solidFill>
                            <a:srgbClr val="000000"/>
                          </a:solidFill>
                          <a:latin typeface="Tahoma"/>
                        </a:rPr>
                        <a:t>0.107031</a:t>
                      </a:r>
                    </a:p>
                  </a:txBody>
                  <a:tcPr marL="9525" marR="9525" marT="9525" marB="0" anchor="b"/>
                </a:tc>
                <a:tc>
                  <a:txBody>
                    <a:bodyPr/>
                    <a:lstStyle/>
                    <a:p>
                      <a:pPr algn="ctr" fontAlgn="b"/>
                      <a:r>
                        <a:rPr lang="en-US" altLang="zh-CN" sz="2000" b="0" i="0" u="none" strike="noStrike">
                          <a:solidFill>
                            <a:srgbClr val="000000"/>
                          </a:solidFill>
                          <a:latin typeface="Tahoma"/>
                        </a:rPr>
                        <a:t>0.927803</a:t>
                      </a:r>
                    </a:p>
                  </a:txBody>
                  <a:tcPr marL="9525" marR="9525" marT="9525" marB="0" anchor="b"/>
                </a:tc>
                <a:tc>
                  <a:txBody>
                    <a:bodyPr/>
                    <a:lstStyle/>
                    <a:p>
                      <a:pPr algn="ctr" fontAlgn="b"/>
                      <a:r>
                        <a:rPr lang="en-US" altLang="zh-CN" sz="2000" b="0" i="0" u="none" strike="noStrike">
                          <a:solidFill>
                            <a:srgbClr val="000000"/>
                          </a:solidFill>
                          <a:latin typeface="Tahoma"/>
                        </a:rPr>
                        <a:t>0.321502</a:t>
                      </a:r>
                    </a:p>
                  </a:txBody>
                  <a:tcPr marL="9525" marR="9525" marT="9525" marB="0" anchor="b"/>
                </a:tc>
              </a:tr>
              <a:tr h="370840">
                <a:tc>
                  <a:txBody>
                    <a:bodyPr/>
                    <a:lstStyle/>
                    <a:p>
                      <a:pPr algn="ctr" fontAlgn="b"/>
                      <a:r>
                        <a:rPr lang="en-US" altLang="zh-CN" sz="2000" b="0" i="0" u="none" strike="noStrike" dirty="0" smtClean="0">
                          <a:latin typeface="宋体"/>
                        </a:rPr>
                        <a:t>Black bass7</a:t>
                      </a:r>
                      <a:endParaRPr lang="en-US" altLang="zh-CN" sz="2000" b="0" i="0" u="none" strike="noStrike" dirty="0">
                        <a:latin typeface="宋体"/>
                      </a:endParaRPr>
                    </a:p>
                  </a:txBody>
                  <a:tcPr marL="9525" marR="9525" marT="9525" marB="0" anchor="b"/>
                </a:tc>
                <a:tc>
                  <a:txBody>
                    <a:bodyPr/>
                    <a:lstStyle/>
                    <a:p>
                      <a:pPr algn="ctr" fontAlgn="b"/>
                      <a:r>
                        <a:rPr lang="en-US" altLang="zh-CN" sz="2000" b="0" i="0" u="none" strike="noStrike">
                          <a:solidFill>
                            <a:srgbClr val="000000"/>
                          </a:solidFill>
                          <a:latin typeface="Tahoma"/>
                        </a:rPr>
                        <a:t>6.792694</a:t>
                      </a:r>
                    </a:p>
                  </a:txBody>
                  <a:tcPr marL="9525" marR="9525" marT="9525" marB="0" anchor="b"/>
                </a:tc>
                <a:tc>
                  <a:txBody>
                    <a:bodyPr/>
                    <a:lstStyle/>
                    <a:p>
                      <a:pPr algn="ctr" fontAlgn="b"/>
                      <a:r>
                        <a:rPr lang="en-US" altLang="zh-CN" sz="2000" b="0" i="0" u="none" strike="noStrike">
                          <a:solidFill>
                            <a:srgbClr val="000000"/>
                          </a:solidFill>
                          <a:latin typeface="Tahoma"/>
                        </a:rPr>
                        <a:t>0.263717</a:t>
                      </a:r>
                    </a:p>
                  </a:txBody>
                  <a:tcPr marL="9525" marR="9525" marT="9525" marB="0" anchor="b"/>
                </a:tc>
                <a:tc>
                  <a:txBody>
                    <a:bodyPr/>
                    <a:lstStyle/>
                    <a:p>
                      <a:pPr algn="ctr" fontAlgn="b"/>
                      <a:r>
                        <a:rPr lang="en-US" altLang="zh-CN" sz="2000" b="0" i="0" u="none" strike="noStrike">
                          <a:solidFill>
                            <a:srgbClr val="000000"/>
                          </a:solidFill>
                          <a:latin typeface="Tahoma"/>
                        </a:rPr>
                        <a:t>0.901</a:t>
                      </a:r>
                    </a:p>
                  </a:txBody>
                  <a:tcPr marL="9525" marR="9525" marT="9525" marB="0" anchor="b"/>
                </a:tc>
                <a:tc>
                  <a:txBody>
                    <a:bodyPr/>
                    <a:lstStyle/>
                    <a:p>
                      <a:pPr algn="ctr" fontAlgn="b"/>
                      <a:r>
                        <a:rPr lang="en-US" altLang="zh-CN" sz="2000" b="0" i="0" u="none" strike="noStrike">
                          <a:solidFill>
                            <a:srgbClr val="000000"/>
                          </a:solidFill>
                          <a:latin typeface="Tahoma"/>
                        </a:rPr>
                        <a:t>0.166931</a:t>
                      </a:r>
                    </a:p>
                  </a:txBody>
                  <a:tcPr marL="9525" marR="9525" marT="9525" marB="0" anchor="b"/>
                </a:tc>
              </a:tr>
              <a:tr h="370840">
                <a:tc>
                  <a:txBody>
                    <a:bodyPr/>
                    <a:lstStyle/>
                    <a:p>
                      <a:pPr algn="ctr" fontAlgn="b"/>
                      <a:r>
                        <a:rPr lang="en-US" altLang="zh-CN" sz="2000" b="0" i="0" u="none" strike="noStrike" dirty="0" smtClean="0">
                          <a:latin typeface="宋体"/>
                        </a:rPr>
                        <a:t>Black bass8</a:t>
                      </a:r>
                      <a:endParaRPr lang="en-US" altLang="zh-CN" sz="2000" b="0" i="0" u="none" strike="noStrike" dirty="0">
                        <a:latin typeface="宋体"/>
                      </a:endParaRPr>
                    </a:p>
                  </a:txBody>
                  <a:tcPr marL="9525" marR="9525" marT="9525" marB="0" anchor="b"/>
                </a:tc>
                <a:tc>
                  <a:txBody>
                    <a:bodyPr/>
                    <a:lstStyle/>
                    <a:p>
                      <a:pPr algn="ctr" fontAlgn="b"/>
                      <a:r>
                        <a:rPr lang="en-US" altLang="zh-CN" sz="2000" b="0" i="0" u="none" strike="noStrike">
                          <a:solidFill>
                            <a:srgbClr val="000000"/>
                          </a:solidFill>
                          <a:latin typeface="Tahoma"/>
                        </a:rPr>
                        <a:t>7.38819</a:t>
                      </a:r>
                    </a:p>
                  </a:txBody>
                  <a:tcPr marL="9525" marR="9525" marT="9525" marB="0" anchor="b"/>
                </a:tc>
                <a:tc>
                  <a:txBody>
                    <a:bodyPr/>
                    <a:lstStyle/>
                    <a:p>
                      <a:pPr algn="ctr" fontAlgn="b"/>
                      <a:r>
                        <a:rPr lang="en-US" altLang="zh-CN" sz="2000" b="0" i="0" u="none" strike="noStrike">
                          <a:solidFill>
                            <a:srgbClr val="000000"/>
                          </a:solidFill>
                          <a:latin typeface="Tahoma"/>
                        </a:rPr>
                        <a:t>0.115821</a:t>
                      </a:r>
                    </a:p>
                  </a:txBody>
                  <a:tcPr marL="9525" marR="9525" marT="9525" marB="0" anchor="b"/>
                </a:tc>
                <a:tc>
                  <a:txBody>
                    <a:bodyPr/>
                    <a:lstStyle/>
                    <a:p>
                      <a:pPr algn="ctr" fontAlgn="b"/>
                      <a:r>
                        <a:rPr lang="en-US" altLang="zh-CN" sz="2000" b="0" i="0" u="none" strike="noStrike">
                          <a:solidFill>
                            <a:srgbClr val="000000"/>
                          </a:solidFill>
                          <a:latin typeface="Tahoma"/>
                        </a:rPr>
                        <a:t>0.811434</a:t>
                      </a:r>
                    </a:p>
                  </a:txBody>
                  <a:tcPr marL="9525" marR="9525" marT="9525" marB="0" anchor="b"/>
                </a:tc>
                <a:tc>
                  <a:txBody>
                    <a:bodyPr/>
                    <a:lstStyle/>
                    <a:p>
                      <a:pPr algn="ctr" fontAlgn="b"/>
                      <a:r>
                        <a:rPr lang="en-US" altLang="zh-CN" sz="2000" b="0" i="0" u="none" strike="noStrike">
                          <a:solidFill>
                            <a:srgbClr val="000000"/>
                          </a:solidFill>
                          <a:latin typeface="Tahoma"/>
                        </a:rPr>
                        <a:t>0.520396</a:t>
                      </a:r>
                    </a:p>
                  </a:txBody>
                  <a:tcPr marL="9525" marR="9525" marT="9525" marB="0" anchor="b"/>
                </a:tc>
              </a:tr>
              <a:tr h="370840">
                <a:tc>
                  <a:txBody>
                    <a:bodyPr/>
                    <a:lstStyle/>
                    <a:p>
                      <a:pPr algn="ctr" fontAlgn="b"/>
                      <a:r>
                        <a:rPr lang="en-US" altLang="zh-CN" sz="2000" b="0" i="0" u="none" strike="noStrike" dirty="0" smtClean="0">
                          <a:latin typeface="宋体"/>
                        </a:rPr>
                        <a:t>Black bass9</a:t>
                      </a:r>
                      <a:endParaRPr lang="en-US" altLang="zh-CN" sz="2000" b="0" i="0" u="none" strike="noStrike" dirty="0">
                        <a:latin typeface="宋体"/>
                      </a:endParaRPr>
                    </a:p>
                  </a:txBody>
                  <a:tcPr marL="9525" marR="9525" marT="9525" marB="0" anchor="b"/>
                </a:tc>
                <a:tc>
                  <a:txBody>
                    <a:bodyPr/>
                    <a:lstStyle/>
                    <a:p>
                      <a:pPr algn="ctr" fontAlgn="b"/>
                      <a:r>
                        <a:rPr lang="en-US" altLang="zh-CN" sz="2000" b="0" i="0" u="none" strike="noStrike">
                          <a:solidFill>
                            <a:srgbClr val="000000"/>
                          </a:solidFill>
                          <a:latin typeface="Tahoma"/>
                        </a:rPr>
                        <a:t>7.213913</a:t>
                      </a:r>
                    </a:p>
                  </a:txBody>
                  <a:tcPr marL="9525" marR="9525" marT="9525" marB="0" anchor="b"/>
                </a:tc>
                <a:tc>
                  <a:txBody>
                    <a:bodyPr/>
                    <a:lstStyle/>
                    <a:p>
                      <a:pPr algn="ctr" fontAlgn="b"/>
                      <a:r>
                        <a:rPr lang="en-US" altLang="zh-CN" sz="2000" b="0" i="0" u="none" strike="noStrike">
                          <a:solidFill>
                            <a:srgbClr val="000000"/>
                          </a:solidFill>
                          <a:latin typeface="Tahoma"/>
                        </a:rPr>
                        <a:t>0.163613</a:t>
                      </a:r>
                    </a:p>
                  </a:txBody>
                  <a:tcPr marL="9525" marR="9525" marT="9525" marB="0" anchor="b"/>
                </a:tc>
                <a:tc>
                  <a:txBody>
                    <a:bodyPr/>
                    <a:lstStyle/>
                    <a:p>
                      <a:pPr algn="ctr" fontAlgn="b"/>
                      <a:r>
                        <a:rPr lang="en-US" altLang="zh-CN" sz="2000" b="0" i="0" u="none" strike="noStrike">
                          <a:solidFill>
                            <a:srgbClr val="000000"/>
                          </a:solidFill>
                          <a:latin typeface="Tahoma"/>
                        </a:rPr>
                        <a:t>0.885689</a:t>
                      </a:r>
                    </a:p>
                  </a:txBody>
                  <a:tcPr marL="9525" marR="9525" marT="9525" marB="0" anchor="b"/>
                </a:tc>
                <a:tc>
                  <a:txBody>
                    <a:bodyPr/>
                    <a:lstStyle/>
                    <a:p>
                      <a:pPr algn="ctr" fontAlgn="b"/>
                      <a:r>
                        <a:rPr lang="en-US" altLang="zh-CN" sz="2000" b="0" i="0" u="none" strike="noStrike">
                          <a:solidFill>
                            <a:srgbClr val="000000"/>
                          </a:solidFill>
                          <a:latin typeface="Tahoma"/>
                        </a:rPr>
                        <a:t>0.318614</a:t>
                      </a:r>
                    </a:p>
                  </a:txBody>
                  <a:tcPr marL="9525" marR="9525" marT="9525" marB="0" anchor="b"/>
                </a:tc>
              </a:tr>
              <a:tr h="370840">
                <a:tc>
                  <a:txBody>
                    <a:bodyPr/>
                    <a:lstStyle/>
                    <a:p>
                      <a:pPr algn="ctr" fontAlgn="b"/>
                      <a:r>
                        <a:rPr lang="en-US" altLang="zh-CN" sz="2000" b="0" i="0" u="none" strike="noStrike" dirty="0" smtClean="0">
                          <a:latin typeface="宋体"/>
                        </a:rPr>
                        <a:t>Black bass10</a:t>
                      </a:r>
                      <a:endParaRPr lang="en-US" altLang="zh-CN" sz="2000" b="0" i="0" u="none" strike="noStrike" dirty="0">
                        <a:latin typeface="宋体"/>
                      </a:endParaRPr>
                    </a:p>
                  </a:txBody>
                  <a:tcPr marL="9525" marR="9525" marT="9525" marB="0" anchor="b"/>
                </a:tc>
                <a:tc>
                  <a:txBody>
                    <a:bodyPr/>
                    <a:lstStyle/>
                    <a:p>
                      <a:pPr algn="ctr" fontAlgn="b"/>
                      <a:r>
                        <a:rPr lang="en-US" altLang="zh-CN" sz="2000" b="0" i="0" u="none" strike="noStrike">
                          <a:solidFill>
                            <a:srgbClr val="000000"/>
                          </a:solidFill>
                          <a:latin typeface="Tahoma"/>
                        </a:rPr>
                        <a:t>7.141529</a:t>
                      </a:r>
                    </a:p>
                  </a:txBody>
                  <a:tcPr marL="9525" marR="9525" marT="9525" marB="0" anchor="b"/>
                </a:tc>
                <a:tc>
                  <a:txBody>
                    <a:bodyPr/>
                    <a:lstStyle/>
                    <a:p>
                      <a:pPr algn="ctr" fontAlgn="b"/>
                      <a:r>
                        <a:rPr lang="en-US" altLang="zh-CN" sz="2000" b="0" i="0" u="none" strike="noStrike">
                          <a:solidFill>
                            <a:srgbClr val="000000"/>
                          </a:solidFill>
                          <a:latin typeface="Tahoma"/>
                        </a:rPr>
                        <a:t>0.089519</a:t>
                      </a:r>
                    </a:p>
                  </a:txBody>
                  <a:tcPr marL="9525" marR="9525" marT="9525" marB="0" anchor="b"/>
                </a:tc>
                <a:tc>
                  <a:txBody>
                    <a:bodyPr/>
                    <a:lstStyle/>
                    <a:p>
                      <a:pPr algn="ctr" fontAlgn="b"/>
                      <a:r>
                        <a:rPr lang="en-US" altLang="zh-CN" sz="2000" b="0" i="0" u="none" strike="noStrike">
                          <a:solidFill>
                            <a:srgbClr val="000000"/>
                          </a:solidFill>
                          <a:latin typeface="Tahoma"/>
                        </a:rPr>
                        <a:t>0.961716</a:t>
                      </a:r>
                    </a:p>
                  </a:txBody>
                  <a:tcPr marL="9525" marR="9525" marT="9525" marB="0" anchor="b"/>
                </a:tc>
                <a:tc>
                  <a:txBody>
                    <a:bodyPr/>
                    <a:lstStyle/>
                    <a:p>
                      <a:pPr algn="ctr" fontAlgn="b"/>
                      <a:r>
                        <a:rPr lang="en-US" altLang="zh-CN" sz="2000" b="0" i="0" u="none" strike="noStrike">
                          <a:solidFill>
                            <a:srgbClr val="000000"/>
                          </a:solidFill>
                          <a:latin typeface="Tahoma"/>
                        </a:rPr>
                        <a:t>0.582475</a:t>
                      </a:r>
                    </a:p>
                  </a:txBody>
                  <a:tcPr marL="9525" marR="9525" marT="9525" marB="0" anchor="b"/>
                </a:tc>
              </a:tr>
              <a:tr h="370840">
                <a:tc>
                  <a:txBody>
                    <a:bodyPr/>
                    <a:lstStyle/>
                    <a:p>
                      <a:pPr algn="ctr" fontAlgn="b"/>
                      <a:r>
                        <a:rPr lang="en-US" altLang="zh-CN" sz="2000" b="0" i="0" u="none" strike="noStrike" dirty="0" smtClean="0">
                          <a:latin typeface="宋体"/>
                        </a:rPr>
                        <a:t>Black bass11</a:t>
                      </a:r>
                      <a:endParaRPr lang="en-US" altLang="zh-CN" sz="2000" b="0" i="0" u="none" strike="noStrike" dirty="0">
                        <a:latin typeface="宋体"/>
                      </a:endParaRPr>
                    </a:p>
                  </a:txBody>
                  <a:tcPr marL="9525" marR="9525" marT="9525" marB="0" anchor="b"/>
                </a:tc>
                <a:tc>
                  <a:txBody>
                    <a:bodyPr/>
                    <a:lstStyle/>
                    <a:p>
                      <a:pPr algn="ctr" fontAlgn="b"/>
                      <a:r>
                        <a:rPr lang="en-US" altLang="zh-CN" sz="2000" b="0" i="0" u="none" strike="noStrike">
                          <a:solidFill>
                            <a:srgbClr val="000000"/>
                          </a:solidFill>
                          <a:latin typeface="Tahoma"/>
                        </a:rPr>
                        <a:t>7.375158</a:t>
                      </a:r>
                    </a:p>
                  </a:txBody>
                  <a:tcPr marL="9525" marR="9525" marT="9525" marB="0" anchor="b"/>
                </a:tc>
                <a:tc>
                  <a:txBody>
                    <a:bodyPr/>
                    <a:lstStyle/>
                    <a:p>
                      <a:pPr algn="ctr" fontAlgn="b"/>
                      <a:r>
                        <a:rPr lang="en-US" altLang="zh-CN" sz="2000" b="0" i="0" u="none" strike="noStrike">
                          <a:solidFill>
                            <a:srgbClr val="000000"/>
                          </a:solidFill>
                          <a:latin typeface="Tahoma"/>
                        </a:rPr>
                        <a:t>0.108404</a:t>
                      </a:r>
                    </a:p>
                  </a:txBody>
                  <a:tcPr marL="9525" marR="9525" marT="9525" marB="0" anchor="b"/>
                </a:tc>
                <a:tc>
                  <a:txBody>
                    <a:bodyPr/>
                    <a:lstStyle/>
                    <a:p>
                      <a:pPr algn="ctr" fontAlgn="b"/>
                      <a:r>
                        <a:rPr lang="en-US" altLang="zh-CN" sz="2000" b="0" i="0" u="none" strike="noStrike">
                          <a:solidFill>
                            <a:srgbClr val="000000"/>
                          </a:solidFill>
                          <a:latin typeface="Tahoma"/>
                        </a:rPr>
                        <a:t>0.759582</a:t>
                      </a:r>
                    </a:p>
                  </a:txBody>
                  <a:tcPr marL="9525" marR="9525" marT="9525" marB="0" anchor="b"/>
                </a:tc>
                <a:tc>
                  <a:txBody>
                    <a:bodyPr/>
                    <a:lstStyle/>
                    <a:p>
                      <a:pPr algn="ctr" fontAlgn="b"/>
                      <a:r>
                        <a:rPr lang="en-US" altLang="zh-CN" sz="2000" b="0" i="0" u="none" strike="noStrike">
                          <a:solidFill>
                            <a:srgbClr val="000000"/>
                          </a:solidFill>
                          <a:latin typeface="Tahoma"/>
                        </a:rPr>
                        <a:t>0.840099</a:t>
                      </a:r>
                    </a:p>
                  </a:txBody>
                  <a:tcPr marL="9525" marR="9525" marT="9525" marB="0" anchor="b"/>
                </a:tc>
              </a:tr>
              <a:tr h="370840">
                <a:tc>
                  <a:txBody>
                    <a:bodyPr/>
                    <a:lstStyle/>
                    <a:p>
                      <a:pPr algn="ctr" fontAlgn="b"/>
                      <a:r>
                        <a:rPr lang="en-US" altLang="zh-CN" sz="2000" b="0" i="0" u="none" strike="noStrike" dirty="0" smtClean="0">
                          <a:latin typeface="宋体"/>
                        </a:rPr>
                        <a:t>Black bass12</a:t>
                      </a:r>
                      <a:endParaRPr lang="en-US" altLang="zh-CN" sz="2000" b="0" i="0" u="none" strike="noStrike" dirty="0">
                        <a:latin typeface="宋体"/>
                      </a:endParaRPr>
                    </a:p>
                  </a:txBody>
                  <a:tcPr marL="9525" marR="9525" marT="9525" marB="0" anchor="b"/>
                </a:tc>
                <a:tc>
                  <a:txBody>
                    <a:bodyPr/>
                    <a:lstStyle/>
                    <a:p>
                      <a:pPr algn="ctr" fontAlgn="b"/>
                      <a:r>
                        <a:rPr lang="en-US" altLang="zh-CN" sz="2000" b="0" i="0" u="none" strike="noStrike">
                          <a:solidFill>
                            <a:srgbClr val="000000"/>
                          </a:solidFill>
                          <a:latin typeface="Tahoma"/>
                        </a:rPr>
                        <a:t>7.066549</a:t>
                      </a:r>
                    </a:p>
                  </a:txBody>
                  <a:tcPr marL="9525" marR="9525" marT="9525" marB="0" anchor="b"/>
                </a:tc>
                <a:tc>
                  <a:txBody>
                    <a:bodyPr/>
                    <a:lstStyle/>
                    <a:p>
                      <a:pPr algn="ctr" fontAlgn="b"/>
                      <a:r>
                        <a:rPr lang="en-US" altLang="zh-CN" sz="2000" b="0" i="0" u="none" strike="noStrike">
                          <a:solidFill>
                            <a:srgbClr val="000000"/>
                          </a:solidFill>
                          <a:latin typeface="Tahoma"/>
                        </a:rPr>
                        <a:t>0.106036</a:t>
                      </a:r>
                    </a:p>
                  </a:txBody>
                  <a:tcPr marL="9525" marR="9525" marT="9525" marB="0" anchor="b"/>
                </a:tc>
                <a:tc>
                  <a:txBody>
                    <a:bodyPr/>
                    <a:lstStyle/>
                    <a:p>
                      <a:pPr algn="ctr" fontAlgn="b"/>
                      <a:r>
                        <a:rPr lang="en-US" altLang="zh-CN" sz="2000" b="0" i="0" u="none" strike="noStrike">
                          <a:solidFill>
                            <a:srgbClr val="000000"/>
                          </a:solidFill>
                          <a:latin typeface="Tahoma"/>
                        </a:rPr>
                        <a:t>0.650652</a:t>
                      </a:r>
                    </a:p>
                  </a:txBody>
                  <a:tcPr marL="9525" marR="9525" marT="9525" marB="0" anchor="b"/>
                </a:tc>
                <a:tc>
                  <a:txBody>
                    <a:bodyPr/>
                    <a:lstStyle/>
                    <a:p>
                      <a:pPr algn="ctr" fontAlgn="b"/>
                      <a:r>
                        <a:rPr lang="en-US" altLang="zh-CN" sz="2000" b="0" i="0" u="none" strike="noStrike">
                          <a:solidFill>
                            <a:srgbClr val="000000"/>
                          </a:solidFill>
                          <a:latin typeface="Tahoma"/>
                        </a:rPr>
                        <a:t>0.65703</a:t>
                      </a:r>
                    </a:p>
                  </a:txBody>
                  <a:tcPr marL="9525" marR="9525" marT="9525" marB="0" anchor="b"/>
                </a:tc>
              </a:tr>
              <a:tr h="370840">
                <a:tc>
                  <a:txBody>
                    <a:bodyPr/>
                    <a:lstStyle/>
                    <a:p>
                      <a:pPr algn="ctr" fontAlgn="b"/>
                      <a:r>
                        <a:rPr lang="en-US" altLang="zh-CN" sz="2000" b="0" i="0" u="none" strike="noStrike" dirty="0" smtClean="0">
                          <a:latin typeface="宋体"/>
                        </a:rPr>
                        <a:t>Black bass13</a:t>
                      </a:r>
                      <a:endParaRPr lang="en-US" altLang="zh-CN" sz="2000" b="0" i="0" u="none" strike="noStrike" dirty="0">
                        <a:latin typeface="宋体"/>
                      </a:endParaRPr>
                    </a:p>
                  </a:txBody>
                  <a:tcPr marL="9525" marR="9525" marT="9525" marB="0" anchor="b"/>
                </a:tc>
                <a:tc>
                  <a:txBody>
                    <a:bodyPr/>
                    <a:lstStyle/>
                    <a:p>
                      <a:pPr algn="ctr" fontAlgn="b"/>
                      <a:r>
                        <a:rPr lang="en-US" altLang="zh-CN" sz="2000" b="0" i="0" u="none" strike="noStrike">
                          <a:solidFill>
                            <a:srgbClr val="000000"/>
                          </a:solidFill>
                          <a:latin typeface="Tahoma"/>
                        </a:rPr>
                        <a:t>7.505202</a:t>
                      </a:r>
                    </a:p>
                  </a:txBody>
                  <a:tcPr marL="9525" marR="9525" marT="9525" marB="0" anchor="b"/>
                </a:tc>
                <a:tc>
                  <a:txBody>
                    <a:bodyPr/>
                    <a:lstStyle/>
                    <a:p>
                      <a:pPr algn="ctr" fontAlgn="b"/>
                      <a:r>
                        <a:rPr lang="en-US" altLang="zh-CN" sz="2000" b="0" i="0" u="none" strike="noStrike">
                          <a:solidFill>
                            <a:srgbClr val="000000"/>
                          </a:solidFill>
                          <a:latin typeface="Tahoma"/>
                        </a:rPr>
                        <a:t>0.140882</a:t>
                      </a:r>
                    </a:p>
                  </a:txBody>
                  <a:tcPr marL="9525" marR="9525" marT="9525" marB="0" anchor="b"/>
                </a:tc>
                <a:tc>
                  <a:txBody>
                    <a:bodyPr/>
                    <a:lstStyle/>
                    <a:p>
                      <a:pPr algn="ctr" fontAlgn="b"/>
                      <a:r>
                        <a:rPr lang="en-US" altLang="zh-CN" sz="2000" b="0" i="0" u="none" strike="noStrike">
                          <a:solidFill>
                            <a:srgbClr val="000000"/>
                          </a:solidFill>
                          <a:latin typeface="Tahoma"/>
                        </a:rPr>
                        <a:t>0.935711</a:t>
                      </a:r>
                    </a:p>
                  </a:txBody>
                  <a:tcPr marL="9525" marR="9525" marT="9525" marB="0" anchor="b"/>
                </a:tc>
                <a:tc>
                  <a:txBody>
                    <a:bodyPr/>
                    <a:lstStyle/>
                    <a:p>
                      <a:pPr algn="ctr" fontAlgn="b"/>
                      <a:r>
                        <a:rPr lang="en-US" altLang="zh-CN" sz="2000" b="0" i="0" u="none" strike="noStrike">
                          <a:solidFill>
                            <a:srgbClr val="000000"/>
                          </a:solidFill>
                          <a:latin typeface="Tahoma"/>
                        </a:rPr>
                        <a:t>0.211409</a:t>
                      </a:r>
                    </a:p>
                  </a:txBody>
                  <a:tcPr marL="9525" marR="9525" marT="9525" marB="0" anchor="b"/>
                </a:tc>
              </a:tr>
              <a:tr h="370840">
                <a:tc>
                  <a:txBody>
                    <a:bodyPr/>
                    <a:lstStyle/>
                    <a:p>
                      <a:pPr algn="ctr" fontAlgn="b"/>
                      <a:r>
                        <a:rPr lang="en-US" altLang="zh-CN" sz="2000" b="0" i="0" u="none" strike="noStrike" dirty="0" smtClean="0">
                          <a:latin typeface="宋体"/>
                        </a:rPr>
                        <a:t>Black bass14</a:t>
                      </a:r>
                      <a:endParaRPr lang="en-US" altLang="zh-CN" sz="2000" b="0" i="0" u="none" strike="noStrike" dirty="0">
                        <a:latin typeface="宋体"/>
                      </a:endParaRPr>
                    </a:p>
                  </a:txBody>
                  <a:tcPr marL="9525" marR="9525" marT="9525" marB="0" anchor="b"/>
                </a:tc>
                <a:tc>
                  <a:txBody>
                    <a:bodyPr/>
                    <a:lstStyle/>
                    <a:p>
                      <a:pPr algn="ctr" fontAlgn="b"/>
                      <a:r>
                        <a:rPr lang="en-US" altLang="zh-CN" sz="2000" b="0" i="0" u="none" strike="noStrike">
                          <a:solidFill>
                            <a:srgbClr val="000000"/>
                          </a:solidFill>
                          <a:latin typeface="Tahoma"/>
                        </a:rPr>
                        <a:t>7.778036</a:t>
                      </a:r>
                    </a:p>
                  </a:txBody>
                  <a:tcPr marL="9525" marR="9525" marT="9525" marB="0" anchor="b"/>
                </a:tc>
                <a:tc>
                  <a:txBody>
                    <a:bodyPr/>
                    <a:lstStyle/>
                    <a:p>
                      <a:pPr algn="ctr" fontAlgn="b"/>
                      <a:r>
                        <a:rPr lang="en-US" altLang="zh-CN" sz="2000" b="0" i="0" u="none" strike="noStrike">
                          <a:solidFill>
                            <a:srgbClr val="000000"/>
                          </a:solidFill>
                          <a:latin typeface="Tahoma"/>
                        </a:rPr>
                        <a:t>0.043341</a:t>
                      </a:r>
                    </a:p>
                  </a:txBody>
                  <a:tcPr marL="9525" marR="9525" marT="9525" marB="0" anchor="b"/>
                </a:tc>
                <a:tc>
                  <a:txBody>
                    <a:bodyPr/>
                    <a:lstStyle/>
                    <a:p>
                      <a:pPr algn="ctr" fontAlgn="b"/>
                      <a:r>
                        <a:rPr lang="en-US" altLang="zh-CN" sz="2000" b="0" i="0" u="none" strike="noStrike">
                          <a:solidFill>
                            <a:srgbClr val="000000"/>
                          </a:solidFill>
                          <a:latin typeface="Tahoma"/>
                        </a:rPr>
                        <a:t>0.650229</a:t>
                      </a:r>
                    </a:p>
                  </a:txBody>
                  <a:tcPr marL="9525" marR="9525" marT="9525" marB="0" anchor="b"/>
                </a:tc>
                <a:tc>
                  <a:txBody>
                    <a:bodyPr/>
                    <a:lstStyle/>
                    <a:p>
                      <a:pPr algn="ctr" fontAlgn="b"/>
                      <a:r>
                        <a:rPr lang="en-US" altLang="zh-CN" sz="2000" b="0" i="0" u="none" strike="noStrike" dirty="0">
                          <a:solidFill>
                            <a:srgbClr val="000000"/>
                          </a:solidFill>
                          <a:latin typeface="Tahoma"/>
                        </a:rPr>
                        <a:t>1.744059</a:t>
                      </a:r>
                    </a:p>
                  </a:txBody>
                  <a:tcPr marL="9525" marR="9525" marT="9525" marB="0" anchor="b"/>
                </a:tc>
              </a:tr>
            </a:tbl>
          </a:graphicData>
        </a:graphic>
      </p:graphicFrame>
      <p:sp>
        <p:nvSpPr>
          <p:cNvPr id="7" name="テキスト ボックス 32"/>
          <p:cNvSpPr txBox="1"/>
          <p:nvPr/>
        </p:nvSpPr>
        <p:spPr>
          <a:xfrm>
            <a:off x="8429652" y="6286520"/>
            <a:ext cx="571504"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zh-CN" dirty="0" smtClean="0"/>
              <a:t>16</a:t>
            </a:r>
            <a:endParaRPr lang="zh-CN"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zh-CN" b="1" dirty="0" smtClean="0"/>
              <a:t>C</a:t>
            </a:r>
            <a:r>
              <a:rPr lang="en-US" b="1" dirty="0" smtClean="0"/>
              <a:t>onfused occurrence</a:t>
            </a:r>
            <a:endParaRPr lang="zh-CN" altLang="en-US" dirty="0"/>
          </a:p>
        </p:txBody>
      </p:sp>
      <p:graphicFrame>
        <p:nvGraphicFramePr>
          <p:cNvPr id="4" name="コンテンツ プレースホルダ 3"/>
          <p:cNvGraphicFramePr>
            <a:graphicFrameLocks noGrp="1"/>
          </p:cNvGraphicFramePr>
          <p:nvPr>
            <p:ph idx="1"/>
          </p:nvPr>
        </p:nvGraphicFramePr>
        <p:xfrm>
          <a:off x="428596" y="2357428"/>
          <a:ext cx="4357720" cy="1928830"/>
        </p:xfrm>
        <a:graphic>
          <a:graphicData uri="http://schemas.openxmlformats.org/drawingml/2006/table">
            <a:tbl>
              <a:tblPr firstRow="1" bandRow="1">
                <a:tableStyleId>{5C22544A-7EE6-4342-B048-85BDC9FD1C3A}</a:tableStyleId>
              </a:tblPr>
              <a:tblGrid>
                <a:gridCol w="871544"/>
                <a:gridCol w="871544"/>
                <a:gridCol w="871544"/>
                <a:gridCol w="871544"/>
                <a:gridCol w="871544"/>
              </a:tblGrid>
              <a:tr h="385766">
                <a:tc>
                  <a:txBody>
                    <a:bodyPr/>
                    <a:lstStyle/>
                    <a:p>
                      <a:endParaRPr lang="zh-CN" altLang="en-US" dirty="0"/>
                    </a:p>
                  </a:txBody>
                  <a:tcPr/>
                </a:tc>
                <a:tc>
                  <a:txBody>
                    <a:bodyPr/>
                    <a:lstStyle/>
                    <a:p>
                      <a:r>
                        <a:rPr lang="en-US" altLang="zh-CN" sz="1400" dirty="0" smtClean="0"/>
                        <a:t>sample1</a:t>
                      </a:r>
                      <a:endParaRPr lang="zh-CN" altLang="en-US" sz="1400" dirty="0"/>
                    </a:p>
                  </a:txBody>
                  <a:tcPr/>
                </a:tc>
                <a:tc>
                  <a:txBody>
                    <a:bodyPr/>
                    <a:lstStyle/>
                    <a:p>
                      <a:r>
                        <a:rPr lang="en-US" altLang="zh-CN" sz="1400" dirty="0" smtClean="0"/>
                        <a:t>sample2</a:t>
                      </a:r>
                      <a:endParaRPr lang="zh-CN" altLang="en-US" sz="1400" dirty="0"/>
                    </a:p>
                  </a:txBody>
                  <a:tcPr/>
                </a:tc>
                <a:tc>
                  <a:txBody>
                    <a:bodyPr/>
                    <a:lstStyle/>
                    <a:p>
                      <a:r>
                        <a:rPr lang="en-US" altLang="zh-CN" sz="1400" dirty="0" smtClean="0"/>
                        <a:t>sample3</a:t>
                      </a:r>
                      <a:endParaRPr lang="zh-CN" altLang="en-US" sz="1400" dirty="0"/>
                    </a:p>
                  </a:txBody>
                  <a:tcPr/>
                </a:tc>
                <a:tc>
                  <a:txBody>
                    <a:bodyPr/>
                    <a:lstStyle/>
                    <a:p>
                      <a:r>
                        <a:rPr lang="en-US" altLang="zh-CN" sz="1400" dirty="0" smtClean="0"/>
                        <a:t>sample 4</a:t>
                      </a:r>
                      <a:endParaRPr lang="zh-CN" altLang="en-US" sz="1400" dirty="0"/>
                    </a:p>
                  </a:txBody>
                  <a:tcPr/>
                </a:tc>
              </a:tr>
              <a:tr h="385766">
                <a:tc>
                  <a:txBody>
                    <a:bodyPr/>
                    <a:lstStyle/>
                    <a:p>
                      <a:pPr algn="ctr"/>
                      <a:r>
                        <a:rPr lang="en-US" altLang="zh-CN" sz="1400" dirty="0" smtClean="0"/>
                        <a:t>sample1</a:t>
                      </a:r>
                      <a:endParaRPr lang="zh-CN" altLang="en-US" sz="1400" dirty="0"/>
                    </a:p>
                  </a:txBody>
                  <a:tcPr/>
                </a:tc>
                <a:tc>
                  <a:txBody>
                    <a:bodyPr/>
                    <a:lstStyle/>
                    <a:p>
                      <a:pPr algn="ctr"/>
                      <a:r>
                        <a:rPr lang="en-US" altLang="zh-CN" dirty="0" smtClean="0"/>
                        <a:t>a</a:t>
                      </a:r>
                      <a:endParaRPr lang="zh-CN" altLang="en-US" dirty="0"/>
                    </a:p>
                  </a:txBody>
                  <a:tcPr/>
                </a:tc>
                <a:tc>
                  <a:txBody>
                    <a:bodyPr/>
                    <a:lstStyle/>
                    <a:p>
                      <a:pPr algn="ctr"/>
                      <a:r>
                        <a:rPr lang="en-US" altLang="zh-CN" dirty="0" smtClean="0"/>
                        <a:t>b</a:t>
                      </a:r>
                      <a:endParaRPr lang="zh-CN" altLang="en-US" dirty="0"/>
                    </a:p>
                  </a:txBody>
                  <a:tcPr/>
                </a:tc>
                <a:tc>
                  <a:txBody>
                    <a:bodyPr/>
                    <a:lstStyle/>
                    <a:p>
                      <a:pPr algn="ctr"/>
                      <a:r>
                        <a:rPr lang="en-US" altLang="zh-CN" dirty="0" smtClean="0"/>
                        <a:t>c</a:t>
                      </a:r>
                      <a:endParaRPr lang="zh-CN" altLang="en-US" dirty="0"/>
                    </a:p>
                  </a:txBody>
                  <a:tcPr/>
                </a:tc>
                <a:tc>
                  <a:txBody>
                    <a:bodyPr/>
                    <a:lstStyle/>
                    <a:p>
                      <a:pPr algn="ctr"/>
                      <a:r>
                        <a:rPr lang="en-US" altLang="zh-CN" dirty="0" smtClean="0"/>
                        <a:t>d</a:t>
                      </a:r>
                      <a:endParaRPr lang="zh-CN" altLang="en-US" dirty="0"/>
                    </a:p>
                  </a:txBody>
                  <a:tcPr/>
                </a:tc>
              </a:tr>
              <a:tr h="385766">
                <a:tc>
                  <a:txBody>
                    <a:bodyPr/>
                    <a:lstStyle/>
                    <a:p>
                      <a:pPr algn="ctr"/>
                      <a:r>
                        <a:rPr lang="en-US" altLang="zh-CN" sz="1400" dirty="0" smtClean="0"/>
                        <a:t>sample2</a:t>
                      </a:r>
                      <a:endParaRPr lang="zh-CN" altLang="en-US" sz="1400" dirty="0"/>
                    </a:p>
                  </a:txBody>
                  <a:tcPr/>
                </a:tc>
                <a:tc>
                  <a:txBody>
                    <a:bodyPr/>
                    <a:lstStyle/>
                    <a:p>
                      <a:pPr algn="ctr"/>
                      <a:r>
                        <a:rPr lang="en-US" altLang="zh-CN" dirty="0" smtClean="0"/>
                        <a:t>e</a:t>
                      </a:r>
                      <a:endParaRPr lang="zh-CN" altLang="en-US" dirty="0"/>
                    </a:p>
                  </a:txBody>
                  <a:tcPr/>
                </a:tc>
                <a:tc>
                  <a:txBody>
                    <a:bodyPr/>
                    <a:lstStyle/>
                    <a:p>
                      <a:pPr algn="ctr"/>
                      <a:r>
                        <a:rPr lang="en-US" altLang="zh-CN" dirty="0" smtClean="0"/>
                        <a:t>f</a:t>
                      </a:r>
                      <a:endParaRPr lang="zh-CN" altLang="en-US" dirty="0"/>
                    </a:p>
                  </a:txBody>
                  <a:tcPr/>
                </a:tc>
                <a:tc>
                  <a:txBody>
                    <a:bodyPr/>
                    <a:lstStyle/>
                    <a:p>
                      <a:pPr algn="ctr"/>
                      <a:r>
                        <a:rPr lang="en-US" altLang="zh-CN" dirty="0" smtClean="0"/>
                        <a:t>g</a:t>
                      </a:r>
                      <a:endParaRPr lang="zh-CN" altLang="en-US" dirty="0"/>
                    </a:p>
                  </a:txBody>
                  <a:tcPr/>
                </a:tc>
                <a:tc>
                  <a:txBody>
                    <a:bodyPr/>
                    <a:lstStyle/>
                    <a:p>
                      <a:pPr algn="ctr"/>
                      <a:r>
                        <a:rPr lang="en-US" altLang="zh-CN" dirty="0" smtClean="0"/>
                        <a:t>h</a:t>
                      </a:r>
                      <a:endParaRPr lang="zh-CN" altLang="en-US" dirty="0"/>
                    </a:p>
                  </a:txBody>
                  <a:tcPr/>
                </a:tc>
              </a:tr>
              <a:tr h="385766">
                <a:tc>
                  <a:txBody>
                    <a:bodyPr/>
                    <a:lstStyle/>
                    <a:p>
                      <a:pPr algn="ctr"/>
                      <a:r>
                        <a:rPr lang="en-US" altLang="zh-CN" sz="1400" dirty="0" smtClean="0"/>
                        <a:t>sample3</a:t>
                      </a:r>
                      <a:endParaRPr lang="zh-CN" altLang="en-US" sz="1400" dirty="0"/>
                    </a:p>
                  </a:txBody>
                  <a:tcPr/>
                </a:tc>
                <a:tc>
                  <a:txBody>
                    <a:bodyPr/>
                    <a:lstStyle/>
                    <a:p>
                      <a:pPr algn="ctr"/>
                      <a:r>
                        <a:rPr lang="en-US" altLang="zh-CN" dirty="0" err="1" smtClean="0"/>
                        <a:t>i</a:t>
                      </a:r>
                      <a:endParaRPr lang="zh-CN" altLang="en-US" dirty="0"/>
                    </a:p>
                  </a:txBody>
                  <a:tcPr/>
                </a:tc>
                <a:tc>
                  <a:txBody>
                    <a:bodyPr/>
                    <a:lstStyle/>
                    <a:p>
                      <a:pPr algn="ctr"/>
                      <a:r>
                        <a:rPr lang="en-US" altLang="zh-CN" dirty="0" smtClean="0"/>
                        <a:t>j</a:t>
                      </a:r>
                      <a:endParaRPr lang="zh-CN" altLang="en-US" dirty="0"/>
                    </a:p>
                  </a:txBody>
                  <a:tcPr/>
                </a:tc>
                <a:tc>
                  <a:txBody>
                    <a:bodyPr/>
                    <a:lstStyle/>
                    <a:p>
                      <a:pPr algn="ctr"/>
                      <a:r>
                        <a:rPr lang="en-US" altLang="zh-CN" dirty="0" smtClean="0"/>
                        <a:t>k</a:t>
                      </a:r>
                      <a:endParaRPr lang="zh-CN" altLang="en-US" dirty="0"/>
                    </a:p>
                  </a:txBody>
                  <a:tcPr/>
                </a:tc>
                <a:tc>
                  <a:txBody>
                    <a:bodyPr/>
                    <a:lstStyle/>
                    <a:p>
                      <a:pPr algn="ctr"/>
                      <a:r>
                        <a:rPr lang="en-US" altLang="zh-CN" dirty="0" smtClean="0"/>
                        <a:t>l</a:t>
                      </a:r>
                      <a:endParaRPr lang="zh-CN" altLang="en-US" dirty="0"/>
                    </a:p>
                  </a:txBody>
                  <a:tcPr/>
                </a:tc>
              </a:tr>
              <a:tr h="385766">
                <a:tc>
                  <a:txBody>
                    <a:bodyPr/>
                    <a:lstStyle/>
                    <a:p>
                      <a:pPr algn="ctr"/>
                      <a:r>
                        <a:rPr lang="en-US" altLang="zh-CN" sz="1400" dirty="0" smtClean="0"/>
                        <a:t>sample4</a:t>
                      </a:r>
                      <a:endParaRPr lang="zh-CN" altLang="en-US" sz="1400" dirty="0"/>
                    </a:p>
                  </a:txBody>
                  <a:tcPr/>
                </a:tc>
                <a:tc>
                  <a:txBody>
                    <a:bodyPr/>
                    <a:lstStyle/>
                    <a:p>
                      <a:pPr algn="ctr"/>
                      <a:r>
                        <a:rPr lang="en-US" altLang="zh-CN" dirty="0" smtClean="0"/>
                        <a:t>m</a:t>
                      </a:r>
                      <a:endParaRPr lang="zh-CN" altLang="en-US" dirty="0"/>
                    </a:p>
                  </a:txBody>
                  <a:tcPr/>
                </a:tc>
                <a:tc>
                  <a:txBody>
                    <a:bodyPr/>
                    <a:lstStyle/>
                    <a:p>
                      <a:pPr algn="ctr"/>
                      <a:r>
                        <a:rPr lang="en-US" altLang="zh-CN" dirty="0" smtClean="0"/>
                        <a:t>n</a:t>
                      </a:r>
                      <a:endParaRPr lang="zh-CN" altLang="en-US" dirty="0"/>
                    </a:p>
                  </a:txBody>
                  <a:tcPr/>
                </a:tc>
                <a:tc>
                  <a:txBody>
                    <a:bodyPr/>
                    <a:lstStyle/>
                    <a:p>
                      <a:pPr algn="ctr"/>
                      <a:r>
                        <a:rPr lang="en-US" altLang="zh-CN" dirty="0" smtClean="0"/>
                        <a:t>o</a:t>
                      </a:r>
                      <a:endParaRPr lang="zh-CN" altLang="en-US" dirty="0"/>
                    </a:p>
                  </a:txBody>
                  <a:tcPr/>
                </a:tc>
                <a:tc>
                  <a:txBody>
                    <a:bodyPr/>
                    <a:lstStyle/>
                    <a:p>
                      <a:pPr algn="ctr"/>
                      <a:r>
                        <a:rPr lang="en-US" altLang="zh-CN" dirty="0" smtClean="0"/>
                        <a:t>p</a:t>
                      </a:r>
                      <a:endParaRPr lang="zh-CN" altLang="en-US" dirty="0"/>
                    </a:p>
                  </a:txBody>
                  <a:tcPr/>
                </a:tc>
              </a:tr>
            </a:tbl>
          </a:graphicData>
        </a:graphic>
      </p:graphicFrame>
      <p:sp>
        <p:nvSpPr>
          <p:cNvPr id="5" name="テキスト ボックス 4"/>
          <p:cNvSpPr txBox="1"/>
          <p:nvPr/>
        </p:nvSpPr>
        <p:spPr>
          <a:xfrm>
            <a:off x="428596" y="1500174"/>
            <a:ext cx="8286808" cy="923330"/>
          </a:xfrm>
          <a:prstGeom prst="rect">
            <a:avLst/>
          </a:prstGeom>
          <a:noFill/>
        </p:spPr>
        <p:txBody>
          <a:bodyPr wrap="square" rtlCol="0">
            <a:spAutoFit/>
          </a:bodyPr>
          <a:lstStyle/>
          <a:p>
            <a:r>
              <a:rPr lang="en-US" dirty="0" smtClean="0"/>
              <a:t>In image accuracy assessment, it is mainly used for comparative classification results and actual measured value.lt shows the result in confusion matrix about  the precision of the classification.</a:t>
            </a:r>
            <a:endParaRPr lang="zh-CN" altLang="en-US" dirty="0"/>
          </a:p>
        </p:txBody>
      </p:sp>
      <p:graphicFrame>
        <p:nvGraphicFramePr>
          <p:cNvPr id="8" name="表 7"/>
          <p:cNvGraphicFramePr>
            <a:graphicFrameLocks noGrp="1"/>
          </p:cNvGraphicFramePr>
          <p:nvPr/>
        </p:nvGraphicFramePr>
        <p:xfrm>
          <a:off x="428596" y="4429132"/>
          <a:ext cx="6096000" cy="2225040"/>
        </p:xfrm>
        <a:graphic>
          <a:graphicData uri="http://schemas.openxmlformats.org/drawingml/2006/table">
            <a:tbl>
              <a:tblPr firstRow="1" bandRow="1">
                <a:tableStyleId>{5C22544A-7EE6-4342-B048-85BDC9FD1C3A}</a:tableStyleId>
              </a:tblPr>
              <a:tblGrid>
                <a:gridCol w="1016000"/>
                <a:gridCol w="1016000"/>
                <a:gridCol w="1016000"/>
                <a:gridCol w="1016000"/>
                <a:gridCol w="1016000"/>
                <a:gridCol w="1016000"/>
              </a:tblGrid>
              <a:tr h="370840">
                <a:tc>
                  <a:txBody>
                    <a:bodyPr/>
                    <a:lstStyle/>
                    <a:p>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solidFill>
                            <a:srgbClr val="00B050"/>
                          </a:solidFill>
                        </a:rPr>
                        <a:t>sum</a:t>
                      </a:r>
                      <a:endParaRPr lang="zh-CN" altLang="en-US" dirty="0">
                        <a:solidFill>
                          <a:srgbClr val="00B050"/>
                        </a:solidFill>
                      </a:endParaRPr>
                    </a:p>
                  </a:txBody>
                  <a:tcPr/>
                </a:tc>
              </a:tr>
              <a:tr h="370840">
                <a:tc>
                  <a:txBody>
                    <a:bodyPr/>
                    <a:lstStyle/>
                    <a:p>
                      <a:r>
                        <a:rPr lang="en-US" altLang="zh-CN" dirty="0" smtClean="0"/>
                        <a:t>1</a:t>
                      </a:r>
                      <a:endParaRPr lang="zh-CN" altLang="en-US" dirty="0"/>
                    </a:p>
                  </a:txBody>
                  <a:tcPr/>
                </a:tc>
                <a:tc>
                  <a:txBody>
                    <a:bodyPr/>
                    <a:lstStyle/>
                    <a:p>
                      <a:r>
                        <a:rPr lang="en-US" altLang="zh-CN" dirty="0" smtClean="0">
                          <a:solidFill>
                            <a:srgbClr val="FF0000"/>
                          </a:solidFill>
                        </a:rPr>
                        <a:t>4</a:t>
                      </a:r>
                      <a:endParaRPr lang="zh-CN" altLang="en-US" dirty="0">
                        <a:solidFill>
                          <a:srgbClr val="FF0000"/>
                        </a:solidFill>
                      </a:endParaRPr>
                    </a:p>
                  </a:txBody>
                  <a:tcPr/>
                </a:tc>
                <a:tc>
                  <a:txBody>
                    <a:bodyPr/>
                    <a:lstStyle/>
                    <a:p>
                      <a:r>
                        <a:rPr lang="en-US" altLang="zh-CN" dirty="0" smtClean="0"/>
                        <a:t>2</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0</a:t>
                      </a:r>
                      <a:endParaRPr lang="zh-CN" altLang="en-US" dirty="0"/>
                    </a:p>
                  </a:txBody>
                  <a:tcPr/>
                </a:tc>
                <a:tc>
                  <a:txBody>
                    <a:bodyPr/>
                    <a:lstStyle/>
                    <a:p>
                      <a:r>
                        <a:rPr lang="en-US" altLang="zh-CN" dirty="0" smtClean="0">
                          <a:solidFill>
                            <a:srgbClr val="00B050"/>
                          </a:solidFill>
                        </a:rPr>
                        <a:t>8</a:t>
                      </a:r>
                      <a:endParaRPr lang="zh-CN" altLang="en-US" dirty="0">
                        <a:solidFill>
                          <a:srgbClr val="00B050"/>
                        </a:solidFill>
                      </a:endParaRPr>
                    </a:p>
                  </a:txBody>
                  <a:tcPr/>
                </a:tc>
              </a:tr>
              <a:tr h="370840">
                <a:tc>
                  <a:txBody>
                    <a:bodyPr/>
                    <a:lstStyle/>
                    <a:p>
                      <a:r>
                        <a:rPr lang="en-US" altLang="zh-CN" dirty="0" smtClean="0"/>
                        <a:t>2</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solidFill>
                            <a:srgbClr val="FF0000"/>
                          </a:solidFill>
                        </a:rPr>
                        <a:t>20</a:t>
                      </a:r>
                      <a:endParaRPr lang="zh-CN" altLang="en-US" dirty="0">
                        <a:solidFill>
                          <a:srgbClr val="FF0000"/>
                        </a:solidFill>
                      </a:endParaRPr>
                    </a:p>
                  </a:txBody>
                  <a:tcPr/>
                </a:tc>
                <a:tc>
                  <a:txBody>
                    <a:bodyPr/>
                    <a:lstStyle/>
                    <a:p>
                      <a:r>
                        <a:rPr lang="en-US" altLang="zh-CN" dirty="0" smtClean="0"/>
                        <a:t>4</a:t>
                      </a:r>
                      <a:endParaRPr lang="zh-CN" altLang="en-US" dirty="0"/>
                    </a:p>
                  </a:txBody>
                  <a:tcPr/>
                </a:tc>
                <a:tc>
                  <a:txBody>
                    <a:bodyPr/>
                    <a:lstStyle/>
                    <a:p>
                      <a:r>
                        <a:rPr lang="en-US" altLang="zh-CN" dirty="0" smtClean="0"/>
                        <a:t>0</a:t>
                      </a:r>
                      <a:endParaRPr lang="zh-CN" altLang="en-US" dirty="0"/>
                    </a:p>
                  </a:txBody>
                  <a:tcPr/>
                </a:tc>
                <a:tc>
                  <a:txBody>
                    <a:bodyPr/>
                    <a:lstStyle/>
                    <a:p>
                      <a:r>
                        <a:rPr lang="en-US" altLang="zh-CN" dirty="0" smtClean="0">
                          <a:solidFill>
                            <a:srgbClr val="00B050"/>
                          </a:solidFill>
                        </a:rPr>
                        <a:t>27</a:t>
                      </a:r>
                      <a:endParaRPr lang="zh-CN" altLang="en-US" dirty="0">
                        <a:solidFill>
                          <a:srgbClr val="00B050"/>
                        </a:solidFill>
                      </a:endParaRPr>
                    </a:p>
                  </a:txBody>
                  <a:tcPr/>
                </a:tc>
              </a:tr>
              <a:tr h="370840">
                <a:tc>
                  <a:txBody>
                    <a:bodyPr/>
                    <a:lstStyle/>
                    <a:p>
                      <a:r>
                        <a:rPr lang="en-US" altLang="zh-CN" dirty="0" smtClean="0"/>
                        <a:t>3</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solidFill>
                            <a:srgbClr val="FF0000"/>
                          </a:solidFill>
                        </a:rPr>
                        <a:t>9</a:t>
                      </a:r>
                      <a:endParaRPr lang="zh-CN" altLang="en-US" dirty="0">
                        <a:solidFill>
                          <a:srgbClr val="FF0000"/>
                        </a:solidFill>
                      </a:endParaRPr>
                    </a:p>
                  </a:txBody>
                  <a:tcPr/>
                </a:tc>
                <a:tc>
                  <a:txBody>
                    <a:bodyPr/>
                    <a:lstStyle/>
                    <a:p>
                      <a:r>
                        <a:rPr lang="en-US" altLang="zh-CN" dirty="0" smtClean="0"/>
                        <a:t>1</a:t>
                      </a:r>
                      <a:endParaRPr lang="zh-CN" altLang="en-US" dirty="0"/>
                    </a:p>
                  </a:txBody>
                  <a:tcPr/>
                </a:tc>
                <a:tc>
                  <a:txBody>
                    <a:bodyPr/>
                    <a:lstStyle/>
                    <a:p>
                      <a:r>
                        <a:rPr lang="en-US" altLang="zh-CN" dirty="0" smtClean="0">
                          <a:solidFill>
                            <a:srgbClr val="00B050"/>
                          </a:solidFill>
                        </a:rPr>
                        <a:t>14</a:t>
                      </a:r>
                      <a:endParaRPr lang="zh-CN" altLang="en-US" dirty="0">
                        <a:solidFill>
                          <a:srgbClr val="00B050"/>
                        </a:solidFill>
                      </a:endParaRPr>
                    </a:p>
                  </a:txBody>
                  <a:tcPr/>
                </a:tc>
              </a:tr>
              <a:tr h="370840">
                <a:tc>
                  <a:txBody>
                    <a:bodyPr/>
                    <a:lstStyle/>
                    <a:p>
                      <a:r>
                        <a:rPr lang="en-US" altLang="zh-CN" dirty="0" smtClean="0"/>
                        <a:t>4</a:t>
                      </a:r>
                      <a:endParaRPr lang="zh-CN" altLang="en-US" dirty="0"/>
                    </a:p>
                  </a:txBody>
                  <a:tcPr/>
                </a:tc>
                <a:tc>
                  <a:txBody>
                    <a:bodyPr/>
                    <a:lstStyle/>
                    <a:p>
                      <a:r>
                        <a:rPr lang="en-US" altLang="zh-CN" dirty="0" smtClean="0"/>
                        <a:t>0</a:t>
                      </a:r>
                      <a:endParaRPr lang="zh-CN" altLang="en-US" dirty="0"/>
                    </a:p>
                  </a:txBody>
                  <a:tcPr/>
                </a:tc>
                <a:tc>
                  <a:txBody>
                    <a:bodyPr/>
                    <a:lstStyle/>
                    <a:p>
                      <a:r>
                        <a:rPr lang="en-US" altLang="zh-CN" dirty="0" smtClean="0"/>
                        <a:t>0</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solidFill>
                            <a:srgbClr val="FF0000"/>
                          </a:solidFill>
                        </a:rPr>
                        <a:t>3</a:t>
                      </a:r>
                      <a:endParaRPr lang="zh-CN" altLang="en-US" dirty="0">
                        <a:solidFill>
                          <a:srgbClr val="FF0000"/>
                        </a:solidFill>
                      </a:endParaRPr>
                    </a:p>
                  </a:txBody>
                  <a:tcPr/>
                </a:tc>
                <a:tc>
                  <a:txBody>
                    <a:bodyPr/>
                    <a:lstStyle/>
                    <a:p>
                      <a:r>
                        <a:rPr lang="en-US" altLang="zh-CN" dirty="0" smtClean="0">
                          <a:solidFill>
                            <a:srgbClr val="00B050"/>
                          </a:solidFill>
                        </a:rPr>
                        <a:t>4</a:t>
                      </a:r>
                      <a:endParaRPr lang="zh-CN" altLang="en-US" dirty="0">
                        <a:solidFill>
                          <a:srgbClr val="00B050"/>
                        </a:solidFill>
                      </a:endParaRPr>
                    </a:p>
                  </a:txBody>
                  <a:tcPr/>
                </a:tc>
              </a:tr>
              <a:tr h="370840">
                <a:tc>
                  <a:txBody>
                    <a:bodyPr/>
                    <a:lstStyle/>
                    <a:p>
                      <a:r>
                        <a:rPr lang="en-US" altLang="zh-CN" dirty="0" smtClean="0">
                          <a:solidFill>
                            <a:srgbClr val="00B050"/>
                          </a:solidFill>
                        </a:rPr>
                        <a:t>sum</a:t>
                      </a:r>
                      <a:endParaRPr lang="zh-CN" altLang="en-US" dirty="0">
                        <a:solidFill>
                          <a:srgbClr val="00B050"/>
                        </a:solidFill>
                      </a:endParaRPr>
                    </a:p>
                  </a:txBody>
                  <a:tcPr/>
                </a:tc>
                <a:tc>
                  <a:txBody>
                    <a:bodyPr/>
                    <a:lstStyle/>
                    <a:p>
                      <a:r>
                        <a:rPr lang="en-US" altLang="zh-CN" dirty="0" smtClean="0">
                          <a:solidFill>
                            <a:srgbClr val="00B050"/>
                          </a:solidFill>
                        </a:rPr>
                        <a:t>8</a:t>
                      </a:r>
                      <a:endParaRPr lang="zh-CN" altLang="en-US" dirty="0">
                        <a:solidFill>
                          <a:srgbClr val="00B050"/>
                        </a:solidFill>
                      </a:endParaRPr>
                    </a:p>
                  </a:txBody>
                  <a:tcPr/>
                </a:tc>
                <a:tc>
                  <a:txBody>
                    <a:bodyPr/>
                    <a:lstStyle/>
                    <a:p>
                      <a:r>
                        <a:rPr lang="en-US" altLang="zh-CN" dirty="0" smtClean="0">
                          <a:solidFill>
                            <a:srgbClr val="00B050"/>
                          </a:solidFill>
                        </a:rPr>
                        <a:t>25</a:t>
                      </a:r>
                      <a:endParaRPr lang="zh-CN" altLang="en-US" dirty="0">
                        <a:solidFill>
                          <a:srgbClr val="00B050"/>
                        </a:solidFill>
                      </a:endParaRPr>
                    </a:p>
                  </a:txBody>
                  <a:tcPr/>
                </a:tc>
                <a:tc>
                  <a:txBody>
                    <a:bodyPr/>
                    <a:lstStyle/>
                    <a:p>
                      <a:r>
                        <a:rPr lang="en-US" altLang="zh-CN" dirty="0" smtClean="0">
                          <a:solidFill>
                            <a:srgbClr val="00B050"/>
                          </a:solidFill>
                        </a:rPr>
                        <a:t>16</a:t>
                      </a:r>
                      <a:endParaRPr lang="zh-CN" altLang="en-US" dirty="0">
                        <a:solidFill>
                          <a:srgbClr val="00B050"/>
                        </a:solidFill>
                      </a:endParaRPr>
                    </a:p>
                  </a:txBody>
                  <a:tcPr/>
                </a:tc>
                <a:tc>
                  <a:txBody>
                    <a:bodyPr/>
                    <a:lstStyle/>
                    <a:p>
                      <a:r>
                        <a:rPr lang="en-US" altLang="zh-CN" dirty="0" smtClean="0">
                          <a:solidFill>
                            <a:srgbClr val="00B050"/>
                          </a:solidFill>
                        </a:rPr>
                        <a:t>4</a:t>
                      </a:r>
                      <a:endParaRPr lang="zh-CN" altLang="en-US" dirty="0">
                        <a:solidFill>
                          <a:srgbClr val="00B050"/>
                        </a:solidFill>
                      </a:endParaRPr>
                    </a:p>
                  </a:txBody>
                  <a:tcPr/>
                </a:tc>
                <a:tc>
                  <a:txBody>
                    <a:bodyPr/>
                    <a:lstStyle/>
                    <a:p>
                      <a:r>
                        <a:rPr lang="en-US" altLang="zh-CN" dirty="0" smtClean="0">
                          <a:solidFill>
                            <a:srgbClr val="00B050"/>
                          </a:solidFill>
                        </a:rPr>
                        <a:t>53</a:t>
                      </a:r>
                      <a:endParaRPr lang="zh-CN" altLang="en-US" dirty="0">
                        <a:solidFill>
                          <a:srgbClr val="00B050"/>
                        </a:solidFill>
                      </a:endParaRPr>
                    </a:p>
                  </a:txBody>
                  <a:tcPr/>
                </a:tc>
              </a:tr>
            </a:tbl>
          </a:graphicData>
        </a:graphic>
      </p:graphicFrame>
      <p:sp>
        <p:nvSpPr>
          <p:cNvPr id="9" name="左カーブ矢印 8"/>
          <p:cNvSpPr/>
          <p:nvPr/>
        </p:nvSpPr>
        <p:spPr>
          <a:xfrm>
            <a:off x="5286380" y="3071810"/>
            <a:ext cx="500066" cy="121444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右中かっこ 9"/>
          <p:cNvSpPr/>
          <p:nvPr/>
        </p:nvSpPr>
        <p:spPr>
          <a:xfrm>
            <a:off x="6572264" y="2500306"/>
            <a:ext cx="785818" cy="350046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テキスト ボックス 11"/>
          <p:cNvSpPr txBox="1"/>
          <p:nvPr/>
        </p:nvSpPr>
        <p:spPr>
          <a:xfrm>
            <a:off x="7358082" y="2786058"/>
            <a:ext cx="1785918" cy="3139321"/>
          </a:xfrm>
          <a:prstGeom prst="rect">
            <a:avLst/>
          </a:prstGeom>
          <a:noFill/>
        </p:spPr>
        <p:txBody>
          <a:bodyPr wrap="square" rtlCol="0">
            <a:spAutoFit/>
          </a:bodyPr>
          <a:lstStyle/>
          <a:p>
            <a:r>
              <a:rPr lang="en-US" altLang="zh-CN" dirty="0" smtClean="0"/>
              <a:t>SUM N=53,</a:t>
            </a:r>
          </a:p>
          <a:p>
            <a:r>
              <a:rPr lang="en-US" altLang="zh-CN" dirty="0" smtClean="0"/>
              <a:t>Pe=(8*8+27*25+14*16+4*4)/53/53=0.3485</a:t>
            </a:r>
          </a:p>
          <a:p>
            <a:endParaRPr lang="en-US" altLang="zh-CN" dirty="0" smtClean="0"/>
          </a:p>
          <a:p>
            <a:r>
              <a:rPr lang="en-US" altLang="zh-CN" dirty="0" smtClean="0"/>
              <a:t>Pa=(4+20+9+3)/53=0.6792</a:t>
            </a:r>
          </a:p>
          <a:p>
            <a:endParaRPr lang="en-US" altLang="zh-CN" dirty="0" smtClean="0"/>
          </a:p>
          <a:p>
            <a:r>
              <a:rPr lang="en-US" altLang="zh-CN" dirty="0" smtClean="0"/>
              <a:t>Kappa=(Pa-Pe)/(1-Pe)=0.51</a:t>
            </a:r>
          </a:p>
          <a:p>
            <a:endParaRPr lang="zh-CN" altLang="en-US" dirty="0"/>
          </a:p>
        </p:txBody>
      </p:sp>
      <p:sp>
        <p:nvSpPr>
          <p:cNvPr id="11" name="テキスト ボックス 32"/>
          <p:cNvSpPr txBox="1"/>
          <p:nvPr/>
        </p:nvSpPr>
        <p:spPr>
          <a:xfrm>
            <a:off x="8429652" y="6286520"/>
            <a:ext cx="571504"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zh-CN" dirty="0" smtClean="0"/>
              <a:t>17</a:t>
            </a:r>
            <a:endParaRPr lang="zh-CN" altLang="en-US" dirty="0"/>
          </a:p>
        </p:txBody>
      </p:sp>
      <p:pic>
        <p:nvPicPr>
          <p:cNvPr id="13" name="Picture 33" descr="title">
            <a:hlinkClick r:id="rId3"/>
          </p:cNvPr>
          <p:cNvPicPr>
            <a:picLocks noChangeAspect="1" noChangeArrowheads="1"/>
          </p:cNvPicPr>
          <p:nvPr/>
        </p:nvPicPr>
        <p:blipFill>
          <a:blip r:embed="rId4" cstate="print"/>
          <a:srcRect/>
          <a:stretch>
            <a:fillRect/>
          </a:stretch>
        </p:blipFill>
        <p:spPr bwMode="auto">
          <a:xfrm>
            <a:off x="0" y="0"/>
            <a:ext cx="6667500" cy="392113"/>
          </a:xfrm>
          <a:prstGeom prst="rect">
            <a:avLst/>
          </a:prstGeom>
          <a:noFill/>
          <a:ln w="9525">
            <a:noFill/>
            <a:miter lim="800000"/>
            <a:headEnd/>
            <a:tailEnd/>
          </a:ln>
        </p:spPr>
      </p:pic>
      <p:sp>
        <p:nvSpPr>
          <p:cNvPr id="14" name="Text Box 34"/>
          <p:cNvSpPr txBox="1">
            <a:spLocks noChangeArrowheads="1"/>
          </p:cNvSpPr>
          <p:nvPr/>
        </p:nvSpPr>
        <p:spPr bwMode="auto">
          <a:xfrm>
            <a:off x="6667500" y="-3175"/>
            <a:ext cx="2476500" cy="396875"/>
          </a:xfrm>
          <a:prstGeom prst="rect">
            <a:avLst/>
          </a:prstGeom>
          <a:solidFill>
            <a:srgbClr val="003366"/>
          </a:solidFill>
          <a:ln w="9525">
            <a:noFill/>
            <a:miter lim="800000"/>
            <a:headEnd/>
            <a:tailEnd/>
          </a:ln>
        </p:spPr>
        <p:txBody>
          <a:bodyPr wrap="square">
            <a:spAutoFit/>
          </a:bodyPr>
          <a:lstStyle/>
          <a:p>
            <a:r>
              <a:rPr lang="ja-JP" altLang="en-US" sz="2000" b="1" dirty="0">
                <a:solidFill>
                  <a:schemeClr val="bg1"/>
                </a:solidFill>
                <a:latin typeface="Times New Roman" pitchFamily="18" charset="0"/>
                <a:ea typeface="HGP行書体" pitchFamily="66" charset="-128"/>
                <a:cs typeface="Times New Roman" pitchFamily="18" charset="0"/>
              </a:rPr>
              <a:t>芹川研究室</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zh-CN" dirty="0" smtClean="0"/>
              <a:t>What is kappa?</a:t>
            </a:r>
            <a:endParaRPr lang="zh-CN" altLang="en-US" dirty="0"/>
          </a:p>
        </p:txBody>
      </p:sp>
      <p:sp>
        <p:nvSpPr>
          <p:cNvPr id="3" name="コンテンツ プレースホルダ 2"/>
          <p:cNvSpPr>
            <a:spLocks noGrp="1"/>
          </p:cNvSpPr>
          <p:nvPr>
            <p:ph idx="1"/>
          </p:nvPr>
        </p:nvSpPr>
        <p:spPr/>
        <p:txBody>
          <a:bodyPr>
            <a:normAutofit/>
          </a:bodyPr>
          <a:lstStyle/>
          <a:p>
            <a:pPr marL="0" indent="0">
              <a:spcBef>
                <a:spcPts val="0"/>
              </a:spcBef>
              <a:buNone/>
            </a:pPr>
            <a:r>
              <a:rPr lang="en-US" sz="2400" dirty="0" smtClean="0"/>
              <a:t>Kappa: </a:t>
            </a:r>
            <a:r>
              <a:rPr lang="en-US" sz="2400" dirty="0" smtClean="0"/>
              <a:t> </a:t>
            </a:r>
            <a:r>
              <a:rPr lang="en-US" sz="2400" dirty="0" smtClean="0"/>
              <a:t>a kind of calculation method </a:t>
            </a:r>
            <a:r>
              <a:rPr lang="en-US" sz="2400" dirty="0" smtClean="0"/>
              <a:t>of classification accuracy.</a:t>
            </a:r>
            <a:r>
              <a:rPr lang="en-US" sz="2400" dirty="0" smtClean="0"/>
              <a:t> Kappa calculation results </a:t>
            </a:r>
            <a:r>
              <a:rPr lang="en-US" sz="2400" dirty="0" smtClean="0"/>
              <a:t>is from -1 to 1</a:t>
            </a:r>
            <a:r>
              <a:rPr lang="en-US" sz="2400" dirty="0" smtClean="0"/>
              <a:t>, but usually kappa is fall between 0 </a:t>
            </a:r>
            <a:r>
              <a:rPr lang="en-US" sz="2400" dirty="0" smtClean="0"/>
              <a:t>to 1. It </a:t>
            </a:r>
            <a:r>
              <a:rPr lang="en-US" sz="2400" dirty="0" smtClean="0"/>
              <a:t>can be divided into five groups to represent different levels of </a:t>
            </a:r>
            <a:r>
              <a:rPr lang="en-US" sz="2400" dirty="0" smtClean="0"/>
              <a:t>consistency.</a:t>
            </a:r>
            <a:endParaRPr lang="zh-CN" altLang="en-US" sz="2400" dirty="0" smtClean="0"/>
          </a:p>
        </p:txBody>
      </p:sp>
      <p:pic>
        <p:nvPicPr>
          <p:cNvPr id="4" name="Picture 33" descr="title">
            <a:hlinkClick r:id="rId2"/>
          </p:cNvPr>
          <p:cNvPicPr>
            <a:picLocks noChangeAspect="1" noChangeArrowheads="1"/>
          </p:cNvPicPr>
          <p:nvPr/>
        </p:nvPicPr>
        <p:blipFill>
          <a:blip r:embed="rId3" cstate="print"/>
          <a:srcRect/>
          <a:stretch>
            <a:fillRect/>
          </a:stretch>
        </p:blipFill>
        <p:spPr bwMode="auto">
          <a:xfrm>
            <a:off x="0" y="0"/>
            <a:ext cx="6667500" cy="392113"/>
          </a:xfrm>
          <a:prstGeom prst="rect">
            <a:avLst/>
          </a:prstGeom>
          <a:noFill/>
          <a:ln w="9525">
            <a:noFill/>
            <a:miter lim="800000"/>
            <a:headEnd/>
            <a:tailEnd/>
          </a:ln>
        </p:spPr>
      </p:pic>
      <p:sp>
        <p:nvSpPr>
          <p:cNvPr id="5" name="Text Box 34"/>
          <p:cNvSpPr txBox="1">
            <a:spLocks noChangeArrowheads="1"/>
          </p:cNvSpPr>
          <p:nvPr/>
        </p:nvSpPr>
        <p:spPr bwMode="auto">
          <a:xfrm>
            <a:off x="6667500" y="-3175"/>
            <a:ext cx="2476500" cy="396875"/>
          </a:xfrm>
          <a:prstGeom prst="rect">
            <a:avLst/>
          </a:prstGeom>
          <a:solidFill>
            <a:srgbClr val="003366"/>
          </a:solidFill>
          <a:ln w="9525">
            <a:noFill/>
            <a:miter lim="800000"/>
            <a:headEnd/>
            <a:tailEnd/>
          </a:ln>
        </p:spPr>
        <p:txBody>
          <a:bodyPr wrap="square">
            <a:spAutoFit/>
          </a:bodyPr>
          <a:lstStyle/>
          <a:p>
            <a:r>
              <a:rPr lang="ja-JP" altLang="en-US" sz="2000" b="1" dirty="0">
                <a:solidFill>
                  <a:schemeClr val="bg1"/>
                </a:solidFill>
                <a:latin typeface="Times New Roman" pitchFamily="18" charset="0"/>
                <a:ea typeface="HGP行書体" pitchFamily="66" charset="-128"/>
                <a:cs typeface="Times New Roman" pitchFamily="18" charset="0"/>
              </a:rPr>
              <a:t>芹川研究室</a:t>
            </a:r>
          </a:p>
        </p:txBody>
      </p:sp>
      <p:graphicFrame>
        <p:nvGraphicFramePr>
          <p:cNvPr id="6" name="表 5"/>
          <p:cNvGraphicFramePr>
            <a:graphicFrameLocks noGrp="1"/>
          </p:cNvGraphicFramePr>
          <p:nvPr/>
        </p:nvGraphicFramePr>
        <p:xfrm>
          <a:off x="1500166" y="3500438"/>
          <a:ext cx="6786610" cy="2340616"/>
        </p:xfrm>
        <a:graphic>
          <a:graphicData uri="http://schemas.openxmlformats.org/drawingml/2006/table">
            <a:tbl>
              <a:tblPr firstRow="1" bandRow="1">
                <a:tableStyleId>{5C22544A-7EE6-4342-B048-85BDC9FD1C3A}</a:tableStyleId>
              </a:tblPr>
              <a:tblGrid>
                <a:gridCol w="3393305"/>
                <a:gridCol w="3393305"/>
              </a:tblGrid>
              <a:tr h="428628">
                <a:tc>
                  <a:txBody>
                    <a:bodyPr/>
                    <a:lstStyle/>
                    <a:p>
                      <a:r>
                        <a:rPr kumimoji="1" lang="en-US" sz="1800" b="0" i="0" kern="1200" dirty="0" smtClean="0">
                          <a:solidFill>
                            <a:schemeClr val="lt1"/>
                          </a:solidFill>
                          <a:latin typeface="+mn-lt"/>
                          <a:ea typeface="+mn-ea"/>
                          <a:cs typeface="+mn-cs"/>
                        </a:rPr>
                        <a:t>Interval </a:t>
                      </a:r>
                      <a:endParaRPr kumimoji="1" lang="zh-CN" altLang="en-US" sz="1800" b="0" i="0" kern="1200" dirty="0" smtClean="0">
                        <a:solidFill>
                          <a:schemeClr val="lt1"/>
                        </a:solidFill>
                        <a:latin typeface="+mn-lt"/>
                        <a:ea typeface="+mn-ea"/>
                        <a:cs typeface="+mn-cs"/>
                      </a:endParaRPr>
                    </a:p>
                  </a:txBody>
                  <a:tcPr/>
                </a:tc>
                <a:tc>
                  <a:txBody>
                    <a:bodyPr/>
                    <a:lstStyle/>
                    <a:p>
                      <a:r>
                        <a:rPr kumimoji="1" lang="en-US" altLang="zh-CN" sz="1800" b="0" i="0" kern="1200" dirty="0" smtClean="0">
                          <a:solidFill>
                            <a:schemeClr val="lt1"/>
                          </a:solidFill>
                          <a:latin typeface="+mn-lt"/>
                          <a:ea typeface="+mn-ea"/>
                          <a:cs typeface="+mn-cs"/>
                        </a:rPr>
                        <a:t>Results</a:t>
                      </a:r>
                      <a:endParaRPr kumimoji="1" lang="zh-CN" altLang="en-US" sz="1800" b="0" i="0" kern="1200" dirty="0" smtClean="0">
                        <a:solidFill>
                          <a:schemeClr val="lt1"/>
                        </a:solidFill>
                        <a:latin typeface="+mn-lt"/>
                        <a:ea typeface="+mn-ea"/>
                        <a:cs typeface="+mn-cs"/>
                      </a:endParaRPr>
                    </a:p>
                  </a:txBody>
                  <a:tcPr/>
                </a:tc>
              </a:tr>
              <a:tr h="428628">
                <a:tc>
                  <a:txBody>
                    <a:bodyPr/>
                    <a:lstStyle/>
                    <a:p>
                      <a:r>
                        <a:rPr lang="en-US" altLang="zh-CN" dirty="0" smtClean="0">
                          <a:solidFill>
                            <a:schemeClr val="tx1"/>
                          </a:solidFill>
                        </a:rPr>
                        <a:t>0.0-0.20</a:t>
                      </a:r>
                      <a:endParaRPr lang="zh-CN" altLang="en-US" dirty="0">
                        <a:solidFill>
                          <a:schemeClr val="tx1"/>
                        </a:solidFill>
                      </a:endParaRPr>
                    </a:p>
                  </a:txBody>
                  <a:tcPr/>
                </a:tc>
                <a:tc>
                  <a:txBody>
                    <a:bodyPr/>
                    <a:lstStyle/>
                    <a:p>
                      <a:r>
                        <a:rPr lang="en-US" dirty="0" smtClean="0">
                          <a:solidFill>
                            <a:schemeClr val="tx1"/>
                          </a:solidFill>
                        </a:rPr>
                        <a:t>low consistency(slight) </a:t>
                      </a:r>
                      <a:endParaRPr lang="zh-CN" altLang="en-US" dirty="0">
                        <a:solidFill>
                          <a:schemeClr val="tx1"/>
                        </a:solidFill>
                      </a:endParaRPr>
                    </a:p>
                  </a:txBody>
                  <a:tcPr/>
                </a:tc>
              </a:tr>
              <a:tr h="370840">
                <a:tc>
                  <a:txBody>
                    <a:bodyPr/>
                    <a:lstStyle/>
                    <a:p>
                      <a:r>
                        <a:rPr lang="en-US" altLang="zh-CN" dirty="0" smtClean="0">
                          <a:solidFill>
                            <a:schemeClr val="tx1"/>
                          </a:solidFill>
                        </a:rPr>
                        <a:t>0.21-0.40</a:t>
                      </a:r>
                      <a:endParaRPr lang="zh-CN" altLang="en-US" dirty="0">
                        <a:solidFill>
                          <a:schemeClr val="tx1"/>
                        </a:solidFill>
                      </a:endParaRPr>
                    </a:p>
                  </a:txBody>
                  <a:tcPr/>
                </a:tc>
                <a:tc>
                  <a:txBody>
                    <a:bodyPr/>
                    <a:lstStyle/>
                    <a:p>
                      <a:r>
                        <a:rPr lang="en-US" dirty="0" smtClean="0">
                          <a:solidFill>
                            <a:schemeClr val="tx1"/>
                          </a:solidFill>
                        </a:rPr>
                        <a:t>general consistency (fair) </a:t>
                      </a:r>
                      <a:endParaRPr lang="zh-CN" altLang="en-US" dirty="0">
                        <a:solidFill>
                          <a:schemeClr val="tx1"/>
                        </a:solidFill>
                      </a:endParaRPr>
                    </a:p>
                  </a:txBody>
                  <a:tcPr/>
                </a:tc>
              </a:tr>
              <a:tr h="370840">
                <a:tc>
                  <a:txBody>
                    <a:bodyPr/>
                    <a:lstStyle/>
                    <a:p>
                      <a:r>
                        <a:rPr lang="en-US" altLang="zh-CN" dirty="0" smtClean="0">
                          <a:solidFill>
                            <a:schemeClr val="tx1"/>
                          </a:solidFill>
                        </a:rPr>
                        <a:t>0.41-0.60</a:t>
                      </a:r>
                      <a:endParaRPr lang="zh-CN" altLang="en-US" dirty="0">
                        <a:solidFill>
                          <a:schemeClr val="tx1"/>
                        </a:solidFill>
                      </a:endParaRPr>
                    </a:p>
                  </a:txBody>
                  <a:tcPr/>
                </a:tc>
                <a:tc>
                  <a:txBody>
                    <a:bodyPr/>
                    <a:lstStyle/>
                    <a:p>
                      <a:r>
                        <a:rPr lang="en-US" dirty="0" smtClean="0">
                          <a:solidFill>
                            <a:schemeClr val="tx1"/>
                          </a:solidFill>
                        </a:rPr>
                        <a:t>medium consistency (moderate) </a:t>
                      </a:r>
                      <a:endParaRPr lang="zh-CN" altLang="en-US" dirty="0">
                        <a:solidFill>
                          <a:schemeClr val="tx1"/>
                        </a:solidFill>
                      </a:endParaRPr>
                    </a:p>
                  </a:txBody>
                  <a:tcPr/>
                </a:tc>
              </a:tr>
              <a:tr h="370840">
                <a:tc>
                  <a:txBody>
                    <a:bodyPr/>
                    <a:lstStyle/>
                    <a:p>
                      <a:r>
                        <a:rPr lang="en-US" altLang="zh-CN" dirty="0" smtClean="0">
                          <a:solidFill>
                            <a:schemeClr val="tx1"/>
                          </a:solidFill>
                        </a:rPr>
                        <a:t>0.61-0.80</a:t>
                      </a:r>
                      <a:endParaRPr lang="zh-CN" altLang="en-US" dirty="0">
                        <a:solidFill>
                          <a:schemeClr val="tx1"/>
                        </a:solidFill>
                      </a:endParaRPr>
                    </a:p>
                  </a:txBody>
                  <a:tcPr/>
                </a:tc>
                <a:tc>
                  <a:txBody>
                    <a:bodyPr/>
                    <a:lstStyle/>
                    <a:p>
                      <a:r>
                        <a:rPr lang="en-US" dirty="0" smtClean="0">
                          <a:solidFill>
                            <a:schemeClr val="tx1"/>
                          </a:solidFill>
                        </a:rPr>
                        <a:t>a high degree of consistency (all) </a:t>
                      </a:r>
                      <a:endParaRPr lang="zh-CN" altLang="en-US" dirty="0">
                        <a:solidFill>
                          <a:schemeClr val="tx1"/>
                        </a:solidFill>
                      </a:endParaRPr>
                    </a:p>
                  </a:txBody>
                  <a:tcPr/>
                </a:tc>
              </a:tr>
              <a:tr h="370840">
                <a:tc>
                  <a:txBody>
                    <a:bodyPr/>
                    <a:lstStyle/>
                    <a:p>
                      <a:r>
                        <a:rPr lang="en-US" altLang="zh-CN" dirty="0" smtClean="0">
                          <a:solidFill>
                            <a:schemeClr val="tx1"/>
                          </a:solidFill>
                        </a:rPr>
                        <a:t>0.81-1</a:t>
                      </a:r>
                      <a:endParaRPr lang="zh-CN" altLang="en-US" dirty="0">
                        <a:solidFill>
                          <a:schemeClr val="tx1"/>
                        </a:solidFill>
                      </a:endParaRPr>
                    </a:p>
                  </a:txBody>
                  <a:tcPr/>
                </a:tc>
                <a:tc>
                  <a:txBody>
                    <a:bodyPr/>
                    <a:lstStyle/>
                    <a:p>
                      <a:r>
                        <a:rPr lang="en-US" dirty="0" smtClean="0">
                          <a:solidFill>
                            <a:schemeClr val="tx1"/>
                          </a:solidFill>
                        </a:rPr>
                        <a:t>almost perfect(almost perfect)</a:t>
                      </a:r>
                      <a:endParaRPr lang="zh-CN" altLang="en-US" dirty="0">
                        <a:solidFill>
                          <a:schemeClr val="tx1"/>
                        </a:solidFill>
                      </a:endParaRPr>
                    </a:p>
                  </a:txBody>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417009" y="1585227"/>
            <a:ext cx="3907615" cy="461665"/>
          </a:xfrm>
          <a:prstGeom prst="rect">
            <a:avLst/>
          </a:prstGeom>
          <a:noFill/>
        </p:spPr>
        <p:txBody>
          <a:bodyPr wrap="square" rtlCol="0">
            <a:spAutoFit/>
          </a:bodyPr>
          <a:lstStyle/>
          <a:p>
            <a:pPr algn="ctr"/>
            <a:endParaRPr kumimoji="1" lang="ja-JP" altLang="en-US" sz="2400" b="1" dirty="0">
              <a:latin typeface="Times New Roman" pitchFamily="18" charset="0"/>
              <a:cs typeface="Times New Roman" pitchFamily="18" charset="0"/>
            </a:endParaRPr>
          </a:p>
        </p:txBody>
      </p:sp>
      <p:grpSp>
        <p:nvGrpSpPr>
          <p:cNvPr id="20" name="Group 31"/>
          <p:cNvGrpSpPr>
            <a:grpSpLocks/>
          </p:cNvGrpSpPr>
          <p:nvPr/>
        </p:nvGrpSpPr>
        <p:grpSpPr bwMode="auto">
          <a:xfrm>
            <a:off x="0" y="-25400"/>
            <a:ext cx="9144000" cy="419100"/>
            <a:chOff x="0" y="-12"/>
            <a:chExt cx="5760" cy="264"/>
          </a:xfrm>
        </p:grpSpPr>
        <p:grpSp>
          <p:nvGrpSpPr>
            <p:cNvPr id="21" name="Group 32"/>
            <p:cNvGrpSpPr>
              <a:grpSpLocks/>
            </p:cNvGrpSpPr>
            <p:nvPr/>
          </p:nvGrpSpPr>
          <p:grpSpPr bwMode="auto">
            <a:xfrm>
              <a:off x="0" y="0"/>
              <a:ext cx="5760" cy="252"/>
              <a:chOff x="0" y="397"/>
              <a:chExt cx="5760" cy="252"/>
            </a:xfrm>
          </p:grpSpPr>
          <p:pic>
            <p:nvPicPr>
              <p:cNvPr id="23" name="Picture 33" descr="title">
                <a:hlinkClick r:id="rId2"/>
              </p:cNvPr>
              <p:cNvPicPr>
                <a:picLocks noChangeAspect="1" noChangeArrowheads="1"/>
              </p:cNvPicPr>
              <p:nvPr/>
            </p:nvPicPr>
            <p:blipFill>
              <a:blip r:embed="rId3" cstate="print"/>
              <a:srcRect/>
              <a:stretch>
                <a:fillRect/>
              </a:stretch>
            </p:blipFill>
            <p:spPr bwMode="auto">
              <a:xfrm>
                <a:off x="0" y="399"/>
                <a:ext cx="4200" cy="247"/>
              </a:xfrm>
              <a:prstGeom prst="rect">
                <a:avLst/>
              </a:prstGeom>
              <a:noFill/>
              <a:ln w="9525">
                <a:noFill/>
                <a:miter lim="800000"/>
                <a:headEnd/>
                <a:tailEnd/>
              </a:ln>
            </p:spPr>
          </p:pic>
          <p:sp>
            <p:nvSpPr>
              <p:cNvPr id="24" name="Text Box 34"/>
              <p:cNvSpPr txBox="1">
                <a:spLocks noChangeArrowheads="1"/>
              </p:cNvSpPr>
              <p:nvPr/>
            </p:nvSpPr>
            <p:spPr bwMode="auto">
              <a:xfrm>
                <a:off x="4200" y="399"/>
                <a:ext cx="1130" cy="250"/>
              </a:xfrm>
              <a:prstGeom prst="rect">
                <a:avLst/>
              </a:prstGeom>
              <a:solidFill>
                <a:srgbClr val="003366"/>
              </a:solidFill>
              <a:ln w="9525">
                <a:noFill/>
                <a:miter lim="800000"/>
                <a:headEnd/>
                <a:tailEnd/>
              </a:ln>
            </p:spPr>
            <p:txBody>
              <a:bodyPr>
                <a:spAutoFit/>
              </a:bodyPr>
              <a:lstStyle/>
              <a:p>
                <a:r>
                  <a:rPr lang="ja-JP" altLang="en-US" sz="2000" b="1" dirty="0">
                    <a:solidFill>
                      <a:schemeClr val="bg1"/>
                    </a:solidFill>
                    <a:latin typeface="Times New Roman" pitchFamily="18" charset="0"/>
                    <a:ea typeface="HGP行書体" pitchFamily="66" charset="-128"/>
                    <a:cs typeface="Times New Roman" pitchFamily="18" charset="0"/>
                  </a:rPr>
                  <a:t>芹川研究室</a:t>
                </a:r>
              </a:p>
            </p:txBody>
          </p:sp>
          <p:sp>
            <p:nvSpPr>
              <p:cNvPr id="25" name="Text Box 35"/>
              <p:cNvSpPr txBox="1">
                <a:spLocks noChangeArrowheads="1"/>
              </p:cNvSpPr>
              <p:nvPr/>
            </p:nvSpPr>
            <p:spPr bwMode="auto">
              <a:xfrm>
                <a:off x="5168" y="397"/>
                <a:ext cx="592" cy="252"/>
              </a:xfrm>
              <a:prstGeom prst="rect">
                <a:avLst/>
              </a:prstGeom>
              <a:solidFill>
                <a:srgbClr val="003366"/>
              </a:solidFill>
              <a:ln w="9525">
                <a:noFill/>
                <a:miter lim="800000"/>
                <a:headEnd/>
                <a:tailEnd/>
              </a:ln>
            </p:spPr>
            <p:txBody>
              <a:bodyPr>
                <a:spAutoFit/>
              </a:bodyPr>
              <a:lstStyle/>
              <a:p>
                <a:endParaRPr lang="en-US" altLang="ja-JP" sz="2000" b="1" dirty="0" smtClean="0">
                  <a:solidFill>
                    <a:schemeClr val="bg1"/>
                  </a:solidFill>
                  <a:latin typeface="Times New Roman" pitchFamily="18" charset="0"/>
                  <a:ea typeface="HGP行書体" pitchFamily="66" charset="-128"/>
                  <a:cs typeface="Times New Roman" pitchFamily="18" charset="0"/>
                </a:endParaRPr>
              </a:p>
            </p:txBody>
          </p:sp>
        </p:grpSp>
        <p:sp>
          <p:nvSpPr>
            <p:cNvPr id="22" name="Text Box 36"/>
            <p:cNvSpPr txBox="1">
              <a:spLocks noChangeArrowheads="1"/>
            </p:cNvSpPr>
            <p:nvPr/>
          </p:nvSpPr>
          <p:spPr bwMode="auto">
            <a:xfrm>
              <a:off x="505" y="-12"/>
              <a:ext cx="483" cy="250"/>
            </a:xfrm>
            <a:prstGeom prst="rect">
              <a:avLst/>
            </a:prstGeom>
            <a:solidFill>
              <a:srgbClr val="003366"/>
            </a:solidFill>
            <a:ln w="9525">
              <a:noFill/>
              <a:miter lim="800000"/>
              <a:headEnd/>
              <a:tailEnd/>
            </a:ln>
          </p:spPr>
          <p:txBody>
            <a:bodyPr>
              <a:spAutoFit/>
            </a:bodyPr>
            <a:lstStyle/>
            <a:p>
              <a:endParaRPr lang="ja-JP" altLang="ja-JP" sz="2000" b="1">
                <a:solidFill>
                  <a:schemeClr val="accent1"/>
                </a:solidFill>
                <a:latin typeface="Times New Roman" pitchFamily="18" charset="0"/>
                <a:ea typeface="HGP行書体" pitchFamily="66" charset="-128"/>
                <a:cs typeface="Times New Roman" pitchFamily="18" charset="0"/>
              </a:endParaRPr>
            </a:p>
          </p:txBody>
        </p:sp>
      </p:grpSp>
      <p:grpSp>
        <p:nvGrpSpPr>
          <p:cNvPr id="13" name="Group 9"/>
          <p:cNvGrpSpPr>
            <a:grpSpLocks/>
          </p:cNvGrpSpPr>
          <p:nvPr/>
        </p:nvGrpSpPr>
        <p:grpSpPr bwMode="auto">
          <a:xfrm>
            <a:off x="1285852" y="1643050"/>
            <a:ext cx="7286626" cy="4610100"/>
            <a:chOff x="720" y="952"/>
            <a:chExt cx="4590" cy="2904"/>
          </a:xfrm>
        </p:grpSpPr>
        <p:sp>
          <p:nvSpPr>
            <p:cNvPr id="14" name="Rectangle 2"/>
            <p:cNvSpPr>
              <a:spLocks noChangeArrowheads="1"/>
            </p:cNvSpPr>
            <p:nvPr/>
          </p:nvSpPr>
          <p:spPr bwMode="gray">
            <a:xfrm>
              <a:off x="1056" y="952"/>
              <a:ext cx="3634" cy="470"/>
            </a:xfrm>
            <a:prstGeom prst="rect">
              <a:avLst/>
            </a:prstGeom>
            <a:solidFill>
              <a:srgbClr val="6399AB"/>
            </a:solidFill>
            <a:ln w="25400" algn="ctr">
              <a:noFill/>
              <a:miter lim="800000"/>
              <a:headEnd/>
              <a:tailEnd/>
            </a:ln>
            <a:effectLst>
              <a:prstShdw prst="shdw17" dist="17961" dir="2700000">
                <a:srgbClr val="6399AB">
                  <a:gamma/>
                  <a:shade val="60000"/>
                  <a:invGamma/>
                </a:srgbClr>
              </a:prstShdw>
            </a:effectLst>
          </p:spPr>
          <p:txBody>
            <a:bodyPr lIns="45720" tIns="44450" rIns="45720" bIns="44450" anchor="ctr" anchorCtr="1"/>
            <a:lstStyle/>
            <a:p>
              <a:pPr eaLnBrk="0" hangingPunct="0">
                <a:lnSpc>
                  <a:spcPct val="85000"/>
                </a:lnSpc>
                <a:spcBef>
                  <a:spcPct val="30000"/>
                </a:spcBef>
              </a:pPr>
              <a:r>
                <a:rPr kumimoji="0" lang="en-US" altLang="zh-TW" sz="1600" b="1" dirty="0">
                  <a:solidFill>
                    <a:srgbClr val="FFFFFF"/>
                  </a:solidFill>
                </a:rPr>
                <a:t> </a:t>
              </a:r>
            </a:p>
          </p:txBody>
        </p:sp>
        <p:sp>
          <p:nvSpPr>
            <p:cNvPr id="15" name="Rectangle 3"/>
            <p:cNvSpPr>
              <a:spLocks noChangeArrowheads="1"/>
            </p:cNvSpPr>
            <p:nvPr/>
          </p:nvSpPr>
          <p:spPr bwMode="gray">
            <a:xfrm>
              <a:off x="720" y="2025"/>
              <a:ext cx="1165" cy="1831"/>
            </a:xfrm>
            <a:prstGeom prst="rect">
              <a:avLst/>
            </a:prstGeom>
            <a:solidFill>
              <a:srgbClr val="B1A35D"/>
            </a:solidFill>
            <a:ln w="25400" algn="ctr">
              <a:noFill/>
              <a:miter lim="800000"/>
              <a:headEnd/>
              <a:tailEnd/>
            </a:ln>
            <a:effectLst>
              <a:prstShdw prst="shdw17" dist="17961" dir="2700000">
                <a:srgbClr val="B1A35D">
                  <a:gamma/>
                  <a:shade val="60000"/>
                  <a:invGamma/>
                </a:srgbClr>
              </a:prstShdw>
            </a:effectLst>
          </p:spPr>
          <p:txBody>
            <a:bodyPr lIns="45720" tIns="44450" rIns="45720" bIns="44450" anchor="ctr" anchorCtr="1"/>
            <a:lstStyle/>
            <a:p>
              <a:pPr eaLnBrk="0" hangingPunct="0">
                <a:lnSpc>
                  <a:spcPct val="85000"/>
                </a:lnSpc>
                <a:spcBef>
                  <a:spcPct val="30000"/>
                </a:spcBef>
              </a:pPr>
              <a:r>
                <a:rPr kumimoji="0" lang="en-US" altLang="zh-TW" sz="1600" b="1" dirty="0">
                  <a:solidFill>
                    <a:srgbClr val="FFFFFF"/>
                  </a:solidFill>
                </a:rPr>
                <a:t> </a:t>
              </a:r>
            </a:p>
          </p:txBody>
        </p:sp>
        <p:sp>
          <p:nvSpPr>
            <p:cNvPr id="16" name="Rectangle 4"/>
            <p:cNvSpPr>
              <a:spLocks noChangeArrowheads="1"/>
            </p:cNvSpPr>
            <p:nvPr/>
          </p:nvSpPr>
          <p:spPr bwMode="gray">
            <a:xfrm>
              <a:off x="2205" y="2032"/>
              <a:ext cx="1269" cy="1800"/>
            </a:xfrm>
            <a:prstGeom prst="rect">
              <a:avLst/>
            </a:prstGeom>
            <a:solidFill>
              <a:srgbClr val="B1A35D"/>
            </a:solidFill>
            <a:ln w="25400" algn="ctr">
              <a:noFill/>
              <a:miter lim="800000"/>
              <a:headEnd/>
              <a:tailEnd/>
            </a:ln>
            <a:effectLst>
              <a:prstShdw prst="shdw17" dist="17961" dir="2700000">
                <a:srgbClr val="B1A35D">
                  <a:gamma/>
                  <a:shade val="60000"/>
                  <a:invGamma/>
                </a:srgbClr>
              </a:prstShdw>
            </a:effectLst>
          </p:spPr>
          <p:txBody>
            <a:bodyPr lIns="45720" tIns="44450" rIns="45720" bIns="44450" anchor="ctr" anchorCtr="1"/>
            <a:lstStyle/>
            <a:p>
              <a:pPr eaLnBrk="0" hangingPunct="0">
                <a:lnSpc>
                  <a:spcPct val="85000"/>
                </a:lnSpc>
                <a:spcBef>
                  <a:spcPct val="30000"/>
                </a:spcBef>
              </a:pPr>
              <a:r>
                <a:rPr kumimoji="0" lang="en-US" altLang="zh-TW" sz="1600" b="1" dirty="0">
                  <a:solidFill>
                    <a:srgbClr val="FFFFFF"/>
                  </a:solidFill>
                </a:rPr>
                <a:t> </a:t>
              </a:r>
            </a:p>
          </p:txBody>
        </p:sp>
        <p:sp>
          <p:nvSpPr>
            <p:cNvPr id="17" name="Rectangle 5"/>
            <p:cNvSpPr>
              <a:spLocks noChangeArrowheads="1"/>
            </p:cNvSpPr>
            <p:nvPr/>
          </p:nvSpPr>
          <p:spPr bwMode="gray">
            <a:xfrm>
              <a:off x="3735" y="2032"/>
              <a:ext cx="1575" cy="1800"/>
            </a:xfrm>
            <a:prstGeom prst="rect">
              <a:avLst/>
            </a:prstGeom>
            <a:solidFill>
              <a:srgbClr val="B1A35D"/>
            </a:solidFill>
            <a:ln w="25400" algn="ctr">
              <a:noFill/>
              <a:miter lim="800000"/>
              <a:headEnd/>
              <a:tailEnd/>
            </a:ln>
            <a:effectLst>
              <a:prstShdw prst="shdw17" dist="17961" dir="2700000">
                <a:srgbClr val="B1A35D">
                  <a:gamma/>
                  <a:shade val="60000"/>
                  <a:invGamma/>
                </a:srgbClr>
              </a:prstShdw>
            </a:effectLst>
          </p:spPr>
          <p:txBody>
            <a:bodyPr lIns="45720" tIns="44450" rIns="45720" bIns="44450" anchor="ctr" anchorCtr="1"/>
            <a:lstStyle/>
            <a:p>
              <a:pPr eaLnBrk="0" hangingPunct="0">
                <a:lnSpc>
                  <a:spcPct val="85000"/>
                </a:lnSpc>
                <a:spcBef>
                  <a:spcPct val="30000"/>
                </a:spcBef>
              </a:pPr>
              <a:endParaRPr kumimoji="0" lang="en-US" altLang="zh-TW" sz="1600" b="1" dirty="0">
                <a:solidFill>
                  <a:srgbClr val="FFFFFF"/>
                </a:solidFill>
              </a:endParaRPr>
            </a:p>
            <a:p>
              <a:pPr eaLnBrk="0" hangingPunct="0">
                <a:lnSpc>
                  <a:spcPct val="85000"/>
                </a:lnSpc>
                <a:spcBef>
                  <a:spcPct val="30000"/>
                </a:spcBef>
              </a:pPr>
              <a:r>
                <a:rPr kumimoji="0" lang="en-US" altLang="zh-TW" sz="1600" b="1" dirty="0">
                  <a:solidFill>
                    <a:srgbClr val="FFFFFF"/>
                  </a:solidFill>
                </a:rPr>
                <a:t>  </a:t>
              </a:r>
            </a:p>
            <a:p>
              <a:pPr eaLnBrk="0" hangingPunct="0">
                <a:lnSpc>
                  <a:spcPct val="85000"/>
                </a:lnSpc>
                <a:spcBef>
                  <a:spcPct val="30000"/>
                </a:spcBef>
              </a:pPr>
              <a:endParaRPr kumimoji="0" lang="en-US" sz="1600" b="1" dirty="0">
                <a:solidFill>
                  <a:srgbClr val="FFFFFF"/>
                </a:solidFill>
              </a:endParaRPr>
            </a:p>
          </p:txBody>
        </p:sp>
        <p:sp>
          <p:nvSpPr>
            <p:cNvPr id="18" name="Line 6"/>
            <p:cNvSpPr>
              <a:spLocks noChangeShapeType="1"/>
            </p:cNvSpPr>
            <p:nvPr/>
          </p:nvSpPr>
          <p:spPr bwMode="auto">
            <a:xfrm flipH="1">
              <a:off x="1220" y="1493"/>
              <a:ext cx="495" cy="491"/>
            </a:xfrm>
            <a:prstGeom prst="line">
              <a:avLst/>
            </a:prstGeom>
            <a:noFill/>
            <a:ln w="76200">
              <a:solidFill>
                <a:schemeClr val="bg2"/>
              </a:solidFill>
              <a:round/>
              <a:headEnd/>
              <a:tailEnd type="triangle" w="med" len="med"/>
            </a:ln>
            <a:effectLst>
              <a:prstShdw prst="shdw17" dist="17961" dir="2700000">
                <a:schemeClr val="bg2">
                  <a:gamma/>
                  <a:shade val="60000"/>
                  <a:invGamma/>
                </a:schemeClr>
              </a:prstShdw>
            </a:effectLst>
          </p:spPr>
          <p:txBody>
            <a:bodyPr wrap="none" anchor="ctr"/>
            <a:lstStyle/>
            <a:p>
              <a:endParaRPr lang="zh-CN" altLang="en-US"/>
            </a:p>
          </p:txBody>
        </p:sp>
        <p:sp>
          <p:nvSpPr>
            <p:cNvPr id="19" name="Line 7"/>
            <p:cNvSpPr>
              <a:spLocks noChangeShapeType="1"/>
            </p:cNvSpPr>
            <p:nvPr/>
          </p:nvSpPr>
          <p:spPr bwMode="auto">
            <a:xfrm>
              <a:off x="2767" y="1513"/>
              <a:ext cx="0" cy="464"/>
            </a:xfrm>
            <a:prstGeom prst="line">
              <a:avLst/>
            </a:prstGeom>
            <a:noFill/>
            <a:ln w="76200">
              <a:solidFill>
                <a:schemeClr val="bg2"/>
              </a:solidFill>
              <a:round/>
              <a:headEnd/>
              <a:tailEnd type="triangle" w="med" len="med"/>
            </a:ln>
            <a:effectLst>
              <a:prstShdw prst="shdw17" dist="17961" dir="2700000">
                <a:schemeClr val="bg2">
                  <a:gamma/>
                  <a:shade val="60000"/>
                  <a:invGamma/>
                </a:schemeClr>
              </a:prstShdw>
            </a:effectLst>
          </p:spPr>
          <p:txBody>
            <a:bodyPr wrap="none" anchor="ctr"/>
            <a:lstStyle/>
            <a:p>
              <a:endParaRPr lang="zh-CN" altLang="en-US"/>
            </a:p>
          </p:txBody>
        </p:sp>
        <p:sp>
          <p:nvSpPr>
            <p:cNvPr id="26" name="Line 8"/>
            <p:cNvSpPr>
              <a:spLocks noChangeShapeType="1"/>
            </p:cNvSpPr>
            <p:nvPr/>
          </p:nvSpPr>
          <p:spPr bwMode="auto">
            <a:xfrm>
              <a:off x="3918" y="1531"/>
              <a:ext cx="502" cy="464"/>
            </a:xfrm>
            <a:prstGeom prst="line">
              <a:avLst/>
            </a:prstGeom>
            <a:noFill/>
            <a:ln w="76200">
              <a:solidFill>
                <a:schemeClr val="bg2"/>
              </a:solidFill>
              <a:round/>
              <a:headEnd/>
              <a:tailEnd type="triangle" w="med" len="med"/>
            </a:ln>
            <a:effectLst>
              <a:prstShdw prst="shdw17" dist="17961" dir="2700000">
                <a:schemeClr val="bg2">
                  <a:gamma/>
                  <a:shade val="60000"/>
                  <a:invGamma/>
                </a:schemeClr>
              </a:prstShdw>
            </a:effectLst>
          </p:spPr>
          <p:txBody>
            <a:bodyPr wrap="none" anchor="ctr"/>
            <a:lstStyle/>
            <a:p>
              <a:endParaRPr lang="zh-CN" altLang="en-US"/>
            </a:p>
          </p:txBody>
        </p:sp>
      </p:grpSp>
      <p:sp>
        <p:nvSpPr>
          <p:cNvPr id="27" name="矩形 26"/>
          <p:cNvSpPr/>
          <p:nvPr/>
        </p:nvSpPr>
        <p:spPr>
          <a:xfrm>
            <a:off x="2571736" y="1643050"/>
            <a:ext cx="3786214" cy="646331"/>
          </a:xfrm>
          <a:prstGeom prst="rect">
            <a:avLst/>
          </a:prstGeom>
        </p:spPr>
        <p:txBody>
          <a:bodyPr wrap="square">
            <a:spAutoFit/>
          </a:bodyPr>
          <a:lstStyle/>
          <a:p>
            <a:pPr algn="ctr"/>
            <a:r>
              <a:rPr lang="en-US" altLang="zh-CN" sz="3600" b="1" dirty="0" smtClean="0">
                <a:latin typeface="Times New Roman" pitchFamily="18" charset="0"/>
                <a:cs typeface="Times New Roman" pitchFamily="18" charset="0"/>
              </a:rPr>
              <a:t>Background</a:t>
            </a:r>
            <a:endParaRPr lang="zh-CN" altLang="en-US" sz="3600" dirty="0"/>
          </a:p>
        </p:txBody>
      </p:sp>
      <p:sp>
        <p:nvSpPr>
          <p:cNvPr id="28" name="矩形 27"/>
          <p:cNvSpPr/>
          <p:nvPr/>
        </p:nvSpPr>
        <p:spPr>
          <a:xfrm>
            <a:off x="1285852" y="3357562"/>
            <a:ext cx="1571620" cy="2585323"/>
          </a:xfrm>
          <a:prstGeom prst="rect">
            <a:avLst/>
          </a:prstGeom>
        </p:spPr>
        <p:txBody>
          <a:bodyPr wrap="square">
            <a:spAutoFit/>
          </a:bodyPr>
          <a:lstStyle/>
          <a:p>
            <a:r>
              <a:rPr lang="en-US" altLang="zh-CN" dirty="0" smtClean="0"/>
              <a:t>Recently, a number of foreign creature was pointed as a specialized invasive alien species in Japan</a:t>
            </a:r>
            <a:endParaRPr lang="zh-CN" altLang="en-US" dirty="0"/>
          </a:p>
        </p:txBody>
      </p:sp>
      <p:sp>
        <p:nvSpPr>
          <p:cNvPr id="29" name="矩形 28"/>
          <p:cNvSpPr/>
          <p:nvPr/>
        </p:nvSpPr>
        <p:spPr>
          <a:xfrm>
            <a:off x="3786182" y="3571876"/>
            <a:ext cx="1714512" cy="2031325"/>
          </a:xfrm>
          <a:prstGeom prst="rect">
            <a:avLst/>
          </a:prstGeom>
        </p:spPr>
        <p:txBody>
          <a:bodyPr wrap="square">
            <a:spAutoFit/>
          </a:bodyPr>
          <a:lstStyle/>
          <a:p>
            <a:r>
              <a:rPr lang="en-US" altLang="zh-CN" dirty="0" smtClean="0"/>
              <a:t> This  phenomena destroy the ecosystem of native species, and is occurring world wide. </a:t>
            </a:r>
            <a:endParaRPr lang="zh-CN" altLang="en-US" dirty="0"/>
          </a:p>
        </p:txBody>
      </p:sp>
      <p:sp>
        <p:nvSpPr>
          <p:cNvPr id="30" name="矩形 29"/>
          <p:cNvSpPr/>
          <p:nvPr/>
        </p:nvSpPr>
        <p:spPr>
          <a:xfrm>
            <a:off x="6143636" y="3357562"/>
            <a:ext cx="2428892" cy="2862322"/>
          </a:xfrm>
          <a:prstGeom prst="rect">
            <a:avLst/>
          </a:prstGeom>
        </p:spPr>
        <p:txBody>
          <a:bodyPr wrap="square">
            <a:spAutoFit/>
          </a:bodyPr>
          <a:lstStyle/>
          <a:p>
            <a:r>
              <a:rPr lang="en-US" altLang="zh-CN" dirty="0" smtClean="0"/>
              <a:t>When a invasive alien fish added into a balanced ecological circle, the condition of food sharing, speed of breeding would cause the native weak species disappeared fast if they are not be protected correctly.</a:t>
            </a:r>
            <a:endParaRPr lang="zh-CN" altLang="en-US" dirty="0"/>
          </a:p>
        </p:txBody>
      </p:sp>
      <p:pic>
        <p:nvPicPr>
          <p:cNvPr id="31" name="Picture 2" descr="C:\Users\yanziyue\Desktop\bc305baebedb0f3c44d623.jpg"/>
          <p:cNvPicPr>
            <a:picLocks noChangeAspect="1" noChangeArrowheads="1"/>
          </p:cNvPicPr>
          <p:nvPr/>
        </p:nvPicPr>
        <p:blipFill>
          <a:blip r:embed="rId4" cstate="print"/>
          <a:srcRect/>
          <a:stretch>
            <a:fillRect/>
          </a:stretch>
        </p:blipFill>
        <p:spPr bwMode="auto">
          <a:xfrm>
            <a:off x="214282" y="1500174"/>
            <a:ext cx="1500198" cy="983463"/>
          </a:xfrm>
          <a:prstGeom prst="rect">
            <a:avLst/>
          </a:prstGeom>
          <a:noFill/>
        </p:spPr>
      </p:pic>
      <p:pic>
        <p:nvPicPr>
          <p:cNvPr id="32" name="Picture 2" descr="C:\Users\yanziyue\Desktop\bc305baebedb0f3c44d623.jpg"/>
          <p:cNvPicPr>
            <a:picLocks noChangeAspect="1" noChangeArrowheads="1"/>
          </p:cNvPicPr>
          <p:nvPr/>
        </p:nvPicPr>
        <p:blipFill>
          <a:blip r:embed="rId4" cstate="print"/>
          <a:srcRect/>
          <a:stretch>
            <a:fillRect/>
          </a:stretch>
        </p:blipFill>
        <p:spPr bwMode="auto">
          <a:xfrm>
            <a:off x="7643802" y="1500174"/>
            <a:ext cx="1500198" cy="983463"/>
          </a:xfrm>
          <a:prstGeom prst="rect">
            <a:avLst/>
          </a:prstGeom>
          <a:noFill/>
        </p:spPr>
      </p:pic>
      <p:sp>
        <p:nvSpPr>
          <p:cNvPr id="33" name="テキスト ボックス 32"/>
          <p:cNvSpPr txBox="1"/>
          <p:nvPr/>
        </p:nvSpPr>
        <p:spPr>
          <a:xfrm>
            <a:off x="8358214" y="6286520"/>
            <a:ext cx="571504" cy="369332"/>
          </a:xfrm>
          <a:prstGeom prst="rect">
            <a:avLst/>
          </a:prstGeom>
          <a:noFill/>
        </p:spPr>
        <p:txBody>
          <a:bodyPr wrap="square" rtlCol="0">
            <a:spAutoFit/>
          </a:bodyPr>
          <a:lstStyle/>
          <a:p>
            <a:r>
              <a:rPr lang="en-US" altLang="zh-CN" dirty="0" smtClean="0"/>
              <a:t>1</a:t>
            </a:r>
            <a:endParaRPr lang="zh-CN" altLang="en-US" dirty="0"/>
          </a:p>
        </p:txBody>
      </p:sp>
    </p:spTree>
    <p:extLst>
      <p:ext uri="{BB962C8B-B14F-4D97-AF65-F5344CB8AC3E}">
        <p14:creationId xmlns="" xmlns:p14="http://schemas.microsoft.com/office/powerpoint/2010/main" val="21004321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5720" y="214290"/>
            <a:ext cx="8229600" cy="785818"/>
          </a:xfrm>
        </p:spPr>
        <p:txBody>
          <a:bodyPr>
            <a:normAutofit fontScale="90000"/>
          </a:bodyPr>
          <a:lstStyle/>
          <a:p>
            <a:r>
              <a:rPr lang="en-US" dirty="0" smtClean="0"/>
              <a:t/>
            </a:r>
            <a:br>
              <a:rPr lang="en-US" dirty="0" smtClean="0"/>
            </a:br>
            <a:r>
              <a:rPr lang="en-US" altLang="zh-CN" dirty="0" smtClean="0"/>
              <a:t>E</a:t>
            </a:r>
            <a:r>
              <a:rPr lang="en-US" dirty="0" smtClean="0"/>
              <a:t>xperimental result</a:t>
            </a:r>
            <a:r>
              <a:rPr lang="en-US" altLang="zh-CN" dirty="0" smtClean="0"/>
              <a:t>s</a:t>
            </a:r>
            <a:endParaRPr lang="zh-CN" altLang="en-US" dirty="0"/>
          </a:p>
        </p:txBody>
      </p:sp>
      <p:sp>
        <p:nvSpPr>
          <p:cNvPr id="3" name="コンテンツ プレースホルダ 2"/>
          <p:cNvSpPr>
            <a:spLocks noGrp="1"/>
          </p:cNvSpPr>
          <p:nvPr>
            <p:ph idx="1"/>
          </p:nvPr>
        </p:nvSpPr>
        <p:spPr/>
        <p:txBody>
          <a:bodyPr/>
          <a:lstStyle/>
          <a:p>
            <a:endParaRPr lang="zh-CN" altLang="en-US" dirty="0" smtClean="0"/>
          </a:p>
          <a:p>
            <a:endParaRPr lang="zh-CN" altLang="en-US" dirty="0"/>
          </a:p>
        </p:txBody>
      </p:sp>
      <p:graphicFrame>
        <p:nvGraphicFramePr>
          <p:cNvPr id="4" name="表 3"/>
          <p:cNvGraphicFramePr>
            <a:graphicFrameLocks noGrp="1"/>
          </p:cNvGraphicFramePr>
          <p:nvPr/>
        </p:nvGraphicFramePr>
        <p:xfrm>
          <a:off x="857224" y="1285860"/>
          <a:ext cx="7143801" cy="2483177"/>
        </p:xfrm>
        <a:graphic>
          <a:graphicData uri="http://schemas.openxmlformats.org/drawingml/2006/table">
            <a:tbl>
              <a:tblPr firstRow="1" bandRow="1">
                <a:tableStyleId>{5C22544A-7EE6-4342-B048-85BDC9FD1C3A}</a:tableStyleId>
              </a:tblPr>
              <a:tblGrid>
                <a:gridCol w="1857388"/>
                <a:gridCol w="1156424"/>
                <a:gridCol w="1339472"/>
                <a:gridCol w="1504632"/>
                <a:gridCol w="1285885"/>
              </a:tblGrid>
              <a:tr h="785818">
                <a:tc>
                  <a:txBody>
                    <a:bodyPr/>
                    <a:lstStyle/>
                    <a:p>
                      <a:pPr algn="ctr" fontAlgn="b"/>
                      <a:endParaRPr lang="zh-CN" altLang="en-US" sz="2400" b="0" i="0" u="none" strike="noStrike" dirty="0">
                        <a:solidFill>
                          <a:srgbClr val="000000"/>
                        </a:solidFill>
                        <a:latin typeface="宋体"/>
                      </a:endParaRPr>
                    </a:p>
                  </a:txBody>
                  <a:tcPr marL="9525" marR="9525" marT="9525" marB="0" anchor="b"/>
                </a:tc>
                <a:tc>
                  <a:txBody>
                    <a:bodyPr/>
                    <a:lstStyle/>
                    <a:p>
                      <a:pPr algn="ctr" fontAlgn="ctr"/>
                      <a:r>
                        <a:rPr lang="en-US" altLang="zh-CN" sz="2400" b="0" i="0" u="none" strike="noStrike" dirty="0" smtClean="0">
                          <a:solidFill>
                            <a:srgbClr val="000000"/>
                          </a:solidFill>
                          <a:latin typeface="宋体"/>
                        </a:rPr>
                        <a:t>Black bass</a:t>
                      </a:r>
                      <a:endParaRPr lang="zh-CN" altLang="en-US" sz="2400" b="0" i="0" u="none" strike="noStrike" dirty="0">
                        <a:solidFill>
                          <a:srgbClr val="000000"/>
                        </a:solidFill>
                        <a:latin typeface="宋体"/>
                      </a:endParaRPr>
                    </a:p>
                  </a:txBody>
                  <a:tcPr marL="9525" marR="9525" marT="9525" marB="0" anchor="ctr"/>
                </a:tc>
                <a:tc>
                  <a:txBody>
                    <a:bodyPr/>
                    <a:lstStyle/>
                    <a:p>
                      <a:pPr algn="ctr" fontAlgn="ctr"/>
                      <a:r>
                        <a:rPr lang="en-US" altLang="zh-CN" sz="2400" b="0" i="0" u="none" strike="noStrike" dirty="0" smtClean="0">
                          <a:solidFill>
                            <a:srgbClr val="000000"/>
                          </a:solidFill>
                          <a:latin typeface="宋体"/>
                        </a:rPr>
                        <a:t>Crap</a:t>
                      </a:r>
                      <a:endParaRPr lang="zh-CN" altLang="en-US" sz="2400" b="0" i="0" u="none" strike="noStrike" dirty="0">
                        <a:solidFill>
                          <a:srgbClr val="000000"/>
                        </a:solidFill>
                        <a:latin typeface="宋体"/>
                      </a:endParaRPr>
                    </a:p>
                  </a:txBody>
                  <a:tcPr marL="9525" marR="9525" marT="9525" marB="0" anchor="ctr"/>
                </a:tc>
                <a:tc>
                  <a:txBody>
                    <a:bodyPr/>
                    <a:lstStyle/>
                    <a:p>
                      <a:pPr algn="ctr" fontAlgn="ctr"/>
                      <a:r>
                        <a:rPr lang="en-US" altLang="zh-CN" sz="2400" b="0" i="0" u="none" strike="noStrike" dirty="0" smtClean="0">
                          <a:solidFill>
                            <a:srgbClr val="000000"/>
                          </a:solidFill>
                          <a:latin typeface="宋体"/>
                        </a:rPr>
                        <a:t>Sunfish</a:t>
                      </a:r>
                      <a:endParaRPr lang="zh-CN" altLang="en-US" sz="2400" b="0" i="0" u="none" strike="noStrike" dirty="0">
                        <a:solidFill>
                          <a:srgbClr val="000000"/>
                        </a:solidFill>
                        <a:latin typeface="宋体"/>
                      </a:endParaRPr>
                    </a:p>
                  </a:txBody>
                  <a:tcPr marL="9525" marR="9525" marT="9525" marB="0" anchor="ctr"/>
                </a:tc>
                <a:tc>
                  <a:txBody>
                    <a:bodyPr/>
                    <a:lstStyle/>
                    <a:p>
                      <a:pPr algn="ctr" fontAlgn="ctr"/>
                      <a:r>
                        <a:rPr lang="en-US" altLang="zh-CN" sz="2400" b="0" i="0" u="none" strike="noStrike" dirty="0" smtClean="0">
                          <a:solidFill>
                            <a:srgbClr val="00B050"/>
                          </a:solidFill>
                          <a:latin typeface="宋体"/>
                        </a:rPr>
                        <a:t>Sum</a:t>
                      </a:r>
                      <a:endParaRPr lang="zh-CN" altLang="en-US" sz="2400" b="0" i="0" u="none" strike="noStrike" dirty="0">
                        <a:solidFill>
                          <a:srgbClr val="00B050"/>
                        </a:solidFill>
                        <a:latin typeface="宋体"/>
                      </a:endParaRPr>
                    </a:p>
                  </a:txBody>
                  <a:tcPr marL="9525" marR="9525" marT="9525" marB="0" anchor="ctr"/>
                </a:tc>
              </a:tr>
              <a:tr h="571504">
                <a:tc>
                  <a:txBody>
                    <a:bodyPr/>
                    <a:lstStyle/>
                    <a:p>
                      <a:pPr algn="ctr" fontAlgn="ctr"/>
                      <a:r>
                        <a:rPr lang="en-US" altLang="zh-CN" sz="2400" b="0" i="0" u="none" strike="noStrike" dirty="0" smtClean="0">
                          <a:solidFill>
                            <a:srgbClr val="000000"/>
                          </a:solidFill>
                          <a:latin typeface="宋体"/>
                        </a:rPr>
                        <a:t>Black bass</a:t>
                      </a:r>
                      <a:endParaRPr lang="zh-CN" altLang="en-US" sz="2400" b="0" i="0" u="none" strike="noStrike" dirty="0">
                        <a:solidFill>
                          <a:srgbClr val="000000"/>
                        </a:solidFill>
                        <a:latin typeface="宋体"/>
                      </a:endParaRPr>
                    </a:p>
                  </a:txBody>
                  <a:tcPr marL="9525" marR="9525" marT="9525" marB="0" anchor="ctr"/>
                </a:tc>
                <a:tc>
                  <a:txBody>
                    <a:bodyPr/>
                    <a:lstStyle/>
                    <a:p>
                      <a:pPr algn="ctr" fontAlgn="b"/>
                      <a:r>
                        <a:rPr lang="en-US" altLang="zh-CN" sz="2400" b="0" i="0" u="none" strike="noStrike" dirty="0">
                          <a:solidFill>
                            <a:srgbClr val="FF0000"/>
                          </a:solidFill>
                          <a:latin typeface="宋体"/>
                        </a:rPr>
                        <a:t>5</a:t>
                      </a:r>
                    </a:p>
                  </a:txBody>
                  <a:tcPr marL="9525" marR="9525" marT="9525" marB="0" anchor="b"/>
                </a:tc>
                <a:tc>
                  <a:txBody>
                    <a:bodyPr/>
                    <a:lstStyle/>
                    <a:p>
                      <a:pPr algn="ctr" fontAlgn="b"/>
                      <a:r>
                        <a:rPr lang="en-US" altLang="zh-CN" sz="2400" b="0" i="0" u="none" strike="noStrike" dirty="0">
                          <a:solidFill>
                            <a:srgbClr val="000000"/>
                          </a:solidFill>
                          <a:latin typeface="宋体"/>
                        </a:rPr>
                        <a:t>0</a:t>
                      </a:r>
                    </a:p>
                  </a:txBody>
                  <a:tcPr marL="9525" marR="9525" marT="9525" marB="0" anchor="b"/>
                </a:tc>
                <a:tc>
                  <a:txBody>
                    <a:bodyPr/>
                    <a:lstStyle/>
                    <a:p>
                      <a:pPr algn="ctr" fontAlgn="b"/>
                      <a:r>
                        <a:rPr lang="en-US" altLang="zh-CN" sz="2400" b="0" i="0" u="none" strike="noStrike" dirty="0">
                          <a:solidFill>
                            <a:srgbClr val="000000"/>
                          </a:solidFill>
                          <a:latin typeface="宋体"/>
                        </a:rPr>
                        <a:t>0</a:t>
                      </a:r>
                    </a:p>
                  </a:txBody>
                  <a:tcPr marL="9525" marR="9525" marT="9525" marB="0" anchor="b"/>
                </a:tc>
                <a:tc>
                  <a:txBody>
                    <a:bodyPr/>
                    <a:lstStyle/>
                    <a:p>
                      <a:pPr algn="ctr" fontAlgn="b"/>
                      <a:r>
                        <a:rPr lang="en-US" altLang="zh-CN" sz="2400" b="0" i="0" u="none" strike="noStrike" dirty="0">
                          <a:solidFill>
                            <a:srgbClr val="00B050"/>
                          </a:solidFill>
                          <a:latin typeface="宋体"/>
                        </a:rPr>
                        <a:t>5</a:t>
                      </a:r>
                    </a:p>
                  </a:txBody>
                  <a:tcPr marL="9525" marR="9525" marT="9525" marB="0" anchor="b"/>
                </a:tc>
              </a:tr>
              <a:tr h="370840">
                <a:tc>
                  <a:txBody>
                    <a:bodyPr/>
                    <a:lstStyle/>
                    <a:p>
                      <a:pPr algn="ctr" fontAlgn="ctr"/>
                      <a:r>
                        <a:rPr lang="en-US" altLang="zh-CN" sz="2400" b="0" i="0" u="none" strike="noStrike" dirty="0" smtClean="0">
                          <a:solidFill>
                            <a:srgbClr val="000000"/>
                          </a:solidFill>
                          <a:latin typeface="宋体"/>
                        </a:rPr>
                        <a:t>Crap</a:t>
                      </a:r>
                      <a:endParaRPr lang="zh-CN" altLang="en-US" sz="2400" b="0" i="0" u="none" strike="noStrike" dirty="0">
                        <a:solidFill>
                          <a:srgbClr val="000000"/>
                        </a:solidFill>
                        <a:latin typeface="宋体"/>
                      </a:endParaRPr>
                    </a:p>
                  </a:txBody>
                  <a:tcPr marL="9525" marR="9525" marT="9525" marB="0" anchor="ctr"/>
                </a:tc>
                <a:tc>
                  <a:txBody>
                    <a:bodyPr/>
                    <a:lstStyle/>
                    <a:p>
                      <a:pPr algn="ctr" fontAlgn="b"/>
                      <a:r>
                        <a:rPr lang="en-US" altLang="zh-CN" sz="2400" b="0" i="0" u="none" strike="noStrike" dirty="0">
                          <a:solidFill>
                            <a:srgbClr val="000000"/>
                          </a:solidFill>
                          <a:latin typeface="宋体"/>
                        </a:rPr>
                        <a:t>3</a:t>
                      </a:r>
                    </a:p>
                  </a:txBody>
                  <a:tcPr marL="9525" marR="9525" marT="9525" marB="0" anchor="b"/>
                </a:tc>
                <a:tc>
                  <a:txBody>
                    <a:bodyPr/>
                    <a:lstStyle/>
                    <a:p>
                      <a:pPr algn="ctr" fontAlgn="b"/>
                      <a:r>
                        <a:rPr lang="en-US" altLang="zh-CN" sz="2400" b="0" i="0" u="none" strike="noStrike" dirty="0">
                          <a:solidFill>
                            <a:srgbClr val="FF0000"/>
                          </a:solidFill>
                          <a:latin typeface="宋体"/>
                        </a:rPr>
                        <a:t>15</a:t>
                      </a:r>
                    </a:p>
                  </a:txBody>
                  <a:tcPr marL="9525" marR="9525" marT="9525" marB="0" anchor="b"/>
                </a:tc>
                <a:tc>
                  <a:txBody>
                    <a:bodyPr/>
                    <a:lstStyle/>
                    <a:p>
                      <a:pPr algn="ctr" fontAlgn="b"/>
                      <a:r>
                        <a:rPr lang="en-US" altLang="zh-CN" sz="2400" b="0" i="0" u="none" strike="noStrike" dirty="0">
                          <a:solidFill>
                            <a:srgbClr val="000000"/>
                          </a:solidFill>
                          <a:latin typeface="宋体"/>
                        </a:rPr>
                        <a:t>2</a:t>
                      </a:r>
                    </a:p>
                  </a:txBody>
                  <a:tcPr marL="9525" marR="9525" marT="9525" marB="0" anchor="b"/>
                </a:tc>
                <a:tc>
                  <a:txBody>
                    <a:bodyPr/>
                    <a:lstStyle/>
                    <a:p>
                      <a:pPr algn="ctr" fontAlgn="b"/>
                      <a:r>
                        <a:rPr lang="en-US" altLang="zh-CN" sz="2400" b="0" i="0" u="none" strike="noStrike" dirty="0">
                          <a:solidFill>
                            <a:srgbClr val="00B050"/>
                          </a:solidFill>
                          <a:latin typeface="宋体"/>
                        </a:rPr>
                        <a:t>20</a:t>
                      </a:r>
                    </a:p>
                  </a:txBody>
                  <a:tcPr marL="9525" marR="9525" marT="9525" marB="0" anchor="b"/>
                </a:tc>
              </a:tr>
              <a:tr h="370840">
                <a:tc>
                  <a:txBody>
                    <a:bodyPr/>
                    <a:lstStyle/>
                    <a:p>
                      <a:pPr algn="ctr" fontAlgn="ctr"/>
                      <a:r>
                        <a:rPr lang="en-US" altLang="zh-CN" sz="2400" b="0" i="0" u="none" strike="noStrike" dirty="0" smtClean="0">
                          <a:solidFill>
                            <a:srgbClr val="000000"/>
                          </a:solidFill>
                          <a:latin typeface="宋体"/>
                        </a:rPr>
                        <a:t>Sunfish</a:t>
                      </a:r>
                      <a:endParaRPr lang="zh-CN" altLang="en-US" sz="2400" b="0" i="0" u="none" strike="noStrike" dirty="0">
                        <a:solidFill>
                          <a:srgbClr val="000000"/>
                        </a:solidFill>
                        <a:latin typeface="宋体"/>
                      </a:endParaRPr>
                    </a:p>
                  </a:txBody>
                  <a:tcPr marL="9525" marR="9525" marT="9525" marB="0" anchor="ctr"/>
                </a:tc>
                <a:tc>
                  <a:txBody>
                    <a:bodyPr/>
                    <a:lstStyle/>
                    <a:p>
                      <a:pPr algn="ctr" fontAlgn="b"/>
                      <a:r>
                        <a:rPr lang="en-US" altLang="zh-CN" sz="2400" b="0" i="0" u="none" strike="noStrike">
                          <a:solidFill>
                            <a:srgbClr val="000000"/>
                          </a:solidFill>
                          <a:latin typeface="宋体"/>
                        </a:rPr>
                        <a:t>0</a:t>
                      </a:r>
                    </a:p>
                  </a:txBody>
                  <a:tcPr marL="9525" marR="9525" marT="9525" marB="0" anchor="b"/>
                </a:tc>
                <a:tc>
                  <a:txBody>
                    <a:bodyPr/>
                    <a:lstStyle/>
                    <a:p>
                      <a:pPr algn="ctr" fontAlgn="b"/>
                      <a:r>
                        <a:rPr lang="en-US" altLang="zh-CN" sz="2400" b="0" i="0" u="none" strike="noStrike" dirty="0">
                          <a:solidFill>
                            <a:srgbClr val="000000"/>
                          </a:solidFill>
                          <a:latin typeface="宋体"/>
                        </a:rPr>
                        <a:t>0</a:t>
                      </a:r>
                    </a:p>
                  </a:txBody>
                  <a:tcPr marL="9525" marR="9525" marT="9525" marB="0" anchor="b"/>
                </a:tc>
                <a:tc>
                  <a:txBody>
                    <a:bodyPr/>
                    <a:lstStyle/>
                    <a:p>
                      <a:pPr algn="ctr" fontAlgn="b"/>
                      <a:r>
                        <a:rPr lang="en-US" altLang="zh-CN" sz="2400" b="0" i="0" u="none" strike="noStrike" dirty="0">
                          <a:solidFill>
                            <a:srgbClr val="FF0000"/>
                          </a:solidFill>
                          <a:latin typeface="宋体"/>
                        </a:rPr>
                        <a:t>6</a:t>
                      </a:r>
                    </a:p>
                  </a:txBody>
                  <a:tcPr marL="9525" marR="9525" marT="9525" marB="0" anchor="b"/>
                </a:tc>
                <a:tc>
                  <a:txBody>
                    <a:bodyPr/>
                    <a:lstStyle/>
                    <a:p>
                      <a:pPr algn="ctr" fontAlgn="b"/>
                      <a:r>
                        <a:rPr lang="en-US" altLang="zh-CN" sz="2400" b="0" i="0" u="none" strike="noStrike" dirty="0">
                          <a:solidFill>
                            <a:srgbClr val="00B050"/>
                          </a:solidFill>
                          <a:latin typeface="宋体"/>
                        </a:rPr>
                        <a:t>6</a:t>
                      </a:r>
                    </a:p>
                  </a:txBody>
                  <a:tcPr marL="9525" marR="9525" marT="9525" marB="0" anchor="b"/>
                </a:tc>
              </a:tr>
              <a:tr h="370840">
                <a:tc>
                  <a:txBody>
                    <a:bodyPr/>
                    <a:lstStyle/>
                    <a:p>
                      <a:pPr algn="ctr" fontAlgn="ctr"/>
                      <a:r>
                        <a:rPr lang="en-US" altLang="zh-CN" sz="2400" b="0" i="0" u="none" strike="noStrike" dirty="0" smtClean="0">
                          <a:solidFill>
                            <a:srgbClr val="00B050"/>
                          </a:solidFill>
                          <a:latin typeface="宋体"/>
                        </a:rPr>
                        <a:t>Sum</a:t>
                      </a:r>
                      <a:endParaRPr lang="zh-CN" altLang="en-US" sz="2400" b="0" i="0" u="none" strike="noStrike" dirty="0">
                        <a:solidFill>
                          <a:srgbClr val="00B050"/>
                        </a:solidFill>
                        <a:latin typeface="宋体"/>
                      </a:endParaRPr>
                    </a:p>
                  </a:txBody>
                  <a:tcPr marL="9525" marR="9525" marT="9525" marB="0" anchor="ctr"/>
                </a:tc>
                <a:tc>
                  <a:txBody>
                    <a:bodyPr/>
                    <a:lstStyle/>
                    <a:p>
                      <a:pPr algn="ctr" fontAlgn="b"/>
                      <a:r>
                        <a:rPr lang="en-US" altLang="zh-CN" sz="2400" b="0" i="0" u="none" strike="noStrike" dirty="0">
                          <a:solidFill>
                            <a:srgbClr val="00B050"/>
                          </a:solidFill>
                          <a:latin typeface="宋体"/>
                        </a:rPr>
                        <a:t>8</a:t>
                      </a:r>
                    </a:p>
                  </a:txBody>
                  <a:tcPr marL="9525" marR="9525" marT="9525" marB="0" anchor="b"/>
                </a:tc>
                <a:tc>
                  <a:txBody>
                    <a:bodyPr/>
                    <a:lstStyle/>
                    <a:p>
                      <a:pPr algn="ctr" fontAlgn="b"/>
                      <a:r>
                        <a:rPr lang="en-US" altLang="zh-CN" sz="2400" b="0" i="0" u="none" strike="noStrike" dirty="0">
                          <a:solidFill>
                            <a:srgbClr val="00B050"/>
                          </a:solidFill>
                          <a:latin typeface="宋体"/>
                        </a:rPr>
                        <a:t>15</a:t>
                      </a:r>
                    </a:p>
                  </a:txBody>
                  <a:tcPr marL="9525" marR="9525" marT="9525" marB="0" anchor="b"/>
                </a:tc>
                <a:tc>
                  <a:txBody>
                    <a:bodyPr/>
                    <a:lstStyle/>
                    <a:p>
                      <a:pPr algn="ctr" fontAlgn="b"/>
                      <a:r>
                        <a:rPr lang="en-US" altLang="zh-CN" sz="2400" b="0" i="0" u="none" strike="noStrike" dirty="0">
                          <a:solidFill>
                            <a:srgbClr val="00B050"/>
                          </a:solidFill>
                          <a:latin typeface="宋体"/>
                        </a:rPr>
                        <a:t>8</a:t>
                      </a:r>
                    </a:p>
                  </a:txBody>
                  <a:tcPr marL="9525" marR="9525" marT="9525" marB="0" anchor="b"/>
                </a:tc>
                <a:tc>
                  <a:txBody>
                    <a:bodyPr/>
                    <a:lstStyle/>
                    <a:p>
                      <a:pPr algn="ctr" fontAlgn="b"/>
                      <a:r>
                        <a:rPr lang="en-US" altLang="zh-CN" sz="2400" b="0" i="0" u="none" strike="noStrike" dirty="0">
                          <a:solidFill>
                            <a:srgbClr val="00B050"/>
                          </a:solidFill>
                          <a:latin typeface="宋体"/>
                        </a:rPr>
                        <a:t>31</a:t>
                      </a:r>
                    </a:p>
                  </a:txBody>
                  <a:tcPr marL="9525" marR="9525" marT="9525" marB="0" anchor="b"/>
                </a:tc>
              </a:tr>
            </a:tbl>
          </a:graphicData>
        </a:graphic>
      </p:graphicFrame>
      <p:sp>
        <p:nvSpPr>
          <p:cNvPr id="5" name="下矢印 4"/>
          <p:cNvSpPr/>
          <p:nvPr/>
        </p:nvSpPr>
        <p:spPr>
          <a:xfrm>
            <a:off x="4071934" y="4000504"/>
            <a:ext cx="285752"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6" name="表 5"/>
          <p:cNvGraphicFramePr>
            <a:graphicFrameLocks noGrp="1"/>
          </p:cNvGraphicFramePr>
          <p:nvPr/>
        </p:nvGraphicFramePr>
        <p:xfrm>
          <a:off x="928663" y="4357694"/>
          <a:ext cx="2428892" cy="857256"/>
        </p:xfrm>
        <a:graphic>
          <a:graphicData uri="http://schemas.openxmlformats.org/drawingml/2006/table">
            <a:tbl>
              <a:tblPr/>
              <a:tblGrid>
                <a:gridCol w="714379"/>
                <a:gridCol w="1714513"/>
              </a:tblGrid>
              <a:tr h="428628">
                <a:tc>
                  <a:txBody>
                    <a:bodyPr/>
                    <a:lstStyle/>
                    <a:p>
                      <a:pPr algn="l" fontAlgn="b"/>
                      <a:r>
                        <a:rPr lang="en-US" sz="1600" b="0" i="0" u="none" strike="noStrike" dirty="0" err="1">
                          <a:solidFill>
                            <a:srgbClr val="000000"/>
                          </a:solidFill>
                          <a:latin typeface="宋体"/>
                        </a:rPr>
                        <a:t>Pe</a:t>
                      </a:r>
                      <a:endParaRPr lang="en-US" sz="1600" b="0" i="0" u="none" strike="noStrike" dirty="0">
                        <a:solidFill>
                          <a:srgbClr val="000000"/>
                        </a:solidFill>
                        <a:latin typeface="宋体"/>
                      </a:endParaRPr>
                    </a:p>
                  </a:txBody>
                  <a:tcPr marL="9525" marR="9525" marT="9525" marB="0" anchor="b">
                    <a:lnL>
                      <a:noFill/>
                    </a:lnL>
                    <a:lnR>
                      <a:noFill/>
                    </a:lnR>
                    <a:lnT>
                      <a:noFill/>
                    </a:lnT>
                    <a:lnB>
                      <a:noFill/>
                    </a:lnB>
                  </a:tcPr>
                </a:tc>
                <a:tc>
                  <a:txBody>
                    <a:bodyPr/>
                    <a:lstStyle/>
                    <a:p>
                      <a:pPr algn="r" fontAlgn="b"/>
                      <a:r>
                        <a:rPr lang="en-US" altLang="zh-CN" sz="1800" b="0" i="0" u="none" strike="noStrike" dirty="0">
                          <a:solidFill>
                            <a:srgbClr val="000000"/>
                          </a:solidFill>
                          <a:latin typeface="宋体"/>
                        </a:rPr>
                        <a:t>0.353798127</a:t>
                      </a:r>
                      <a:endParaRPr lang="en-US" altLang="zh-CN" sz="1600" b="0" i="0" u="none" strike="noStrike" dirty="0">
                        <a:solidFill>
                          <a:srgbClr val="000000"/>
                        </a:solidFill>
                        <a:latin typeface="宋体"/>
                      </a:endParaRPr>
                    </a:p>
                  </a:txBody>
                  <a:tcPr marL="9525" marR="9525" marT="9525" marB="0" anchor="b">
                    <a:lnL>
                      <a:noFill/>
                    </a:lnL>
                    <a:lnR>
                      <a:noFill/>
                    </a:lnR>
                    <a:lnT>
                      <a:noFill/>
                    </a:lnT>
                    <a:lnB>
                      <a:noFill/>
                    </a:lnB>
                  </a:tcPr>
                </a:tc>
              </a:tr>
              <a:tr h="428628">
                <a:tc>
                  <a:txBody>
                    <a:bodyPr/>
                    <a:lstStyle/>
                    <a:p>
                      <a:pPr algn="l" fontAlgn="b"/>
                      <a:r>
                        <a:rPr lang="en-US" sz="1600" b="0" i="0" u="none" strike="noStrike">
                          <a:solidFill>
                            <a:srgbClr val="000000"/>
                          </a:solidFill>
                          <a:latin typeface="宋体"/>
                        </a:rPr>
                        <a:t>Pa</a:t>
                      </a:r>
                    </a:p>
                  </a:txBody>
                  <a:tcPr marL="9525" marR="9525" marT="9525" marB="0" anchor="b">
                    <a:lnL>
                      <a:noFill/>
                    </a:lnL>
                    <a:lnR>
                      <a:noFill/>
                    </a:lnR>
                    <a:lnT>
                      <a:noFill/>
                    </a:lnT>
                    <a:lnB>
                      <a:noFill/>
                    </a:lnB>
                  </a:tcPr>
                </a:tc>
                <a:tc>
                  <a:txBody>
                    <a:bodyPr/>
                    <a:lstStyle/>
                    <a:p>
                      <a:pPr algn="r" fontAlgn="b"/>
                      <a:r>
                        <a:rPr lang="en-US" altLang="zh-CN" sz="1600" b="0" i="0" u="none" strike="noStrike" dirty="0">
                          <a:solidFill>
                            <a:srgbClr val="000000"/>
                          </a:solidFill>
                          <a:latin typeface="宋体"/>
                        </a:rPr>
                        <a:t>0.838709677</a:t>
                      </a:r>
                    </a:p>
                  </a:txBody>
                  <a:tcPr marL="9525" marR="9525" marT="9525" marB="0" anchor="b">
                    <a:lnL>
                      <a:noFill/>
                    </a:lnL>
                    <a:lnR>
                      <a:noFill/>
                    </a:lnR>
                    <a:lnT>
                      <a:noFill/>
                    </a:lnT>
                    <a:lnB>
                      <a:noFill/>
                    </a:lnB>
                  </a:tcPr>
                </a:tc>
              </a:tr>
            </a:tbl>
          </a:graphicData>
        </a:graphic>
      </p:graphicFrame>
      <p:cxnSp>
        <p:nvCxnSpPr>
          <p:cNvPr id="8" name="直線矢印コネクタ 7"/>
          <p:cNvCxnSpPr/>
          <p:nvPr/>
        </p:nvCxnSpPr>
        <p:spPr>
          <a:xfrm>
            <a:off x="4000496" y="4643446"/>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9" name="表 8"/>
          <p:cNvGraphicFramePr>
            <a:graphicFrameLocks noGrp="1"/>
          </p:cNvGraphicFramePr>
          <p:nvPr/>
        </p:nvGraphicFramePr>
        <p:xfrm>
          <a:off x="4929190" y="4500570"/>
          <a:ext cx="2786082" cy="285752"/>
        </p:xfrm>
        <a:graphic>
          <a:graphicData uri="http://schemas.openxmlformats.org/drawingml/2006/table">
            <a:tbl>
              <a:tblPr/>
              <a:tblGrid>
                <a:gridCol w="1484688"/>
                <a:gridCol w="1301394"/>
              </a:tblGrid>
              <a:tr h="285752">
                <a:tc>
                  <a:txBody>
                    <a:bodyPr/>
                    <a:lstStyle/>
                    <a:p>
                      <a:pPr algn="l" fontAlgn="b"/>
                      <a:r>
                        <a:rPr lang="en-US" sz="1600" b="0" i="0" u="none" strike="noStrike" dirty="0">
                          <a:solidFill>
                            <a:srgbClr val="000000"/>
                          </a:solidFill>
                          <a:latin typeface="宋体"/>
                        </a:rPr>
                        <a:t>kappa</a:t>
                      </a:r>
                    </a:p>
                  </a:txBody>
                  <a:tcPr marL="9525" marR="9525" marT="9525" marB="0" anchor="b">
                    <a:lnL>
                      <a:noFill/>
                    </a:lnL>
                    <a:lnR>
                      <a:noFill/>
                    </a:lnR>
                    <a:lnT>
                      <a:noFill/>
                    </a:lnT>
                    <a:lnB>
                      <a:noFill/>
                    </a:lnB>
                  </a:tcPr>
                </a:tc>
                <a:tc>
                  <a:txBody>
                    <a:bodyPr/>
                    <a:lstStyle/>
                    <a:p>
                      <a:pPr algn="r" fontAlgn="b"/>
                      <a:r>
                        <a:rPr lang="en-US" altLang="zh-CN" sz="1600" b="0" i="0" u="none" strike="noStrike" dirty="0">
                          <a:solidFill>
                            <a:srgbClr val="000000"/>
                          </a:solidFill>
                          <a:latin typeface="宋体"/>
                        </a:rPr>
                        <a:t>0.750402576</a:t>
                      </a:r>
                    </a:p>
                  </a:txBody>
                  <a:tcPr marL="9525" marR="9525" marT="9525" marB="0" anchor="b">
                    <a:lnL>
                      <a:noFill/>
                    </a:lnL>
                    <a:lnR>
                      <a:noFill/>
                    </a:lnR>
                    <a:lnT>
                      <a:noFill/>
                    </a:lnT>
                    <a:lnB>
                      <a:noFill/>
                    </a:lnB>
                  </a:tcPr>
                </a:tc>
              </a:tr>
            </a:tbl>
          </a:graphicData>
        </a:graphic>
      </p:graphicFrame>
      <p:sp>
        <p:nvSpPr>
          <p:cNvPr id="11" name="テキスト ボックス 10"/>
          <p:cNvSpPr txBox="1"/>
          <p:nvPr/>
        </p:nvSpPr>
        <p:spPr>
          <a:xfrm>
            <a:off x="642910" y="5286388"/>
            <a:ext cx="7572428" cy="954107"/>
          </a:xfrm>
          <a:prstGeom prst="rect">
            <a:avLst/>
          </a:prstGeom>
          <a:noFill/>
        </p:spPr>
        <p:txBody>
          <a:bodyPr wrap="square" rtlCol="0">
            <a:spAutoFit/>
          </a:bodyPr>
          <a:lstStyle/>
          <a:p>
            <a:r>
              <a:rPr lang="en-US" sz="2800" dirty="0" smtClean="0"/>
              <a:t>Using the two methods, the accuracy can reach seventy-five percent</a:t>
            </a:r>
            <a:r>
              <a:rPr lang="en-US" dirty="0" smtClean="0"/>
              <a:t>.</a:t>
            </a:r>
            <a:endParaRPr lang="zh-CN" altLang="en-US" dirty="0"/>
          </a:p>
        </p:txBody>
      </p:sp>
      <p:sp>
        <p:nvSpPr>
          <p:cNvPr id="10" name="テキスト ボックス 32"/>
          <p:cNvSpPr txBox="1"/>
          <p:nvPr/>
        </p:nvSpPr>
        <p:spPr>
          <a:xfrm>
            <a:off x="8429652" y="6286520"/>
            <a:ext cx="571504"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zh-CN" dirty="0" smtClean="0"/>
              <a:t>18</a:t>
            </a:r>
            <a:endParaRPr lang="zh-CN" altLang="en-US" dirty="0"/>
          </a:p>
        </p:txBody>
      </p:sp>
      <p:pic>
        <p:nvPicPr>
          <p:cNvPr id="12" name="Picture 33" descr="title">
            <a:hlinkClick r:id="rId2"/>
          </p:cNvPr>
          <p:cNvPicPr>
            <a:picLocks noChangeAspect="1" noChangeArrowheads="1"/>
          </p:cNvPicPr>
          <p:nvPr/>
        </p:nvPicPr>
        <p:blipFill>
          <a:blip r:embed="rId3" cstate="print"/>
          <a:srcRect/>
          <a:stretch>
            <a:fillRect/>
          </a:stretch>
        </p:blipFill>
        <p:spPr bwMode="auto">
          <a:xfrm>
            <a:off x="0" y="0"/>
            <a:ext cx="6667500" cy="392113"/>
          </a:xfrm>
          <a:prstGeom prst="rect">
            <a:avLst/>
          </a:prstGeom>
          <a:noFill/>
          <a:ln w="9525">
            <a:noFill/>
            <a:miter lim="800000"/>
            <a:headEnd/>
            <a:tailEnd/>
          </a:ln>
        </p:spPr>
      </p:pic>
      <p:sp>
        <p:nvSpPr>
          <p:cNvPr id="13" name="Text Box 34"/>
          <p:cNvSpPr txBox="1">
            <a:spLocks noChangeArrowheads="1"/>
          </p:cNvSpPr>
          <p:nvPr/>
        </p:nvSpPr>
        <p:spPr bwMode="auto">
          <a:xfrm>
            <a:off x="6667500" y="-3175"/>
            <a:ext cx="2476500" cy="396875"/>
          </a:xfrm>
          <a:prstGeom prst="rect">
            <a:avLst/>
          </a:prstGeom>
          <a:solidFill>
            <a:srgbClr val="003366"/>
          </a:solidFill>
          <a:ln w="9525">
            <a:noFill/>
            <a:miter lim="800000"/>
            <a:headEnd/>
            <a:tailEnd/>
          </a:ln>
        </p:spPr>
        <p:txBody>
          <a:bodyPr wrap="square">
            <a:spAutoFit/>
          </a:bodyPr>
          <a:lstStyle/>
          <a:p>
            <a:r>
              <a:rPr lang="ja-JP" altLang="en-US" sz="2000" b="1" dirty="0">
                <a:solidFill>
                  <a:schemeClr val="bg1"/>
                </a:solidFill>
                <a:latin typeface="Times New Roman" pitchFamily="18" charset="0"/>
                <a:ea typeface="HGP行書体" pitchFamily="66" charset="-128"/>
                <a:cs typeface="Times New Roman" pitchFamily="18" charset="0"/>
              </a:rPr>
              <a:t>芹川研究室</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zh-CN" dirty="0" smtClean="0"/>
              <a:t>Plan</a:t>
            </a:r>
            <a:endParaRPr lang="zh-CN" altLang="en-US" dirty="0"/>
          </a:p>
        </p:txBody>
      </p:sp>
      <p:sp>
        <p:nvSpPr>
          <p:cNvPr id="3" name="コンテンツ プレースホルダ 2"/>
          <p:cNvSpPr>
            <a:spLocks noGrp="1"/>
          </p:cNvSpPr>
          <p:nvPr>
            <p:ph idx="1"/>
          </p:nvPr>
        </p:nvSpPr>
        <p:spPr/>
        <p:txBody>
          <a:bodyPr/>
          <a:lstStyle/>
          <a:p>
            <a:r>
              <a:rPr lang="en-US" altLang="zh-CN" dirty="0" smtClean="0">
                <a:latin typeface="Times New Roman" pitchFamily="18" charset="0"/>
                <a:cs typeface="Times New Roman" pitchFamily="18" charset="0"/>
              </a:rPr>
              <a:t>I pick up one part in each fish, and some dates are very different with others. So l want  to  pick up four parts in each fish to get more accuracy dates.</a:t>
            </a:r>
          </a:p>
          <a:p>
            <a:r>
              <a:rPr lang="en-US" altLang="zh-CN" dirty="0" smtClean="0">
                <a:latin typeface="Times New Roman" pitchFamily="18" charset="0"/>
                <a:cs typeface="Times New Roman" pitchFamily="18" charset="0"/>
              </a:rPr>
              <a:t>Improve the accuracy of Confused </a:t>
            </a:r>
            <a:r>
              <a:rPr lang="en-US" altLang="zh-CN" dirty="0" smtClean="0">
                <a:latin typeface="Times New Roman" pitchFamily="18" charset="0"/>
                <a:cs typeface="Times New Roman" pitchFamily="18" charset="0"/>
              </a:rPr>
              <a:t>occurrence. </a:t>
            </a:r>
            <a:endParaRPr lang="zh-CN" altLang="en-US" dirty="0" smtClean="0">
              <a:latin typeface="Times New Roman" pitchFamily="18" charset="0"/>
              <a:cs typeface="Times New Roman" pitchFamily="18" charset="0"/>
            </a:endParaRPr>
          </a:p>
        </p:txBody>
      </p:sp>
      <p:sp>
        <p:nvSpPr>
          <p:cNvPr id="4" name="テキスト ボックス 32"/>
          <p:cNvSpPr txBox="1"/>
          <p:nvPr/>
        </p:nvSpPr>
        <p:spPr>
          <a:xfrm>
            <a:off x="8429652" y="6286520"/>
            <a:ext cx="571504"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zh-CN" dirty="0" smtClean="0"/>
              <a:t>19</a:t>
            </a:r>
            <a:endParaRPr lang="zh-CN" altLang="en-US" dirty="0"/>
          </a:p>
        </p:txBody>
      </p:sp>
      <p:pic>
        <p:nvPicPr>
          <p:cNvPr id="5" name="Picture 33" descr="title">
            <a:hlinkClick r:id="rId3"/>
          </p:cNvPr>
          <p:cNvPicPr>
            <a:picLocks noChangeAspect="1" noChangeArrowheads="1"/>
          </p:cNvPicPr>
          <p:nvPr/>
        </p:nvPicPr>
        <p:blipFill>
          <a:blip r:embed="rId4" cstate="print"/>
          <a:srcRect/>
          <a:stretch>
            <a:fillRect/>
          </a:stretch>
        </p:blipFill>
        <p:spPr bwMode="auto">
          <a:xfrm>
            <a:off x="0" y="0"/>
            <a:ext cx="6667500" cy="392113"/>
          </a:xfrm>
          <a:prstGeom prst="rect">
            <a:avLst/>
          </a:prstGeom>
          <a:noFill/>
          <a:ln w="9525">
            <a:noFill/>
            <a:miter lim="800000"/>
            <a:headEnd/>
            <a:tailEnd/>
          </a:ln>
        </p:spPr>
      </p:pic>
      <p:sp>
        <p:nvSpPr>
          <p:cNvPr id="6" name="Text Box 34"/>
          <p:cNvSpPr txBox="1">
            <a:spLocks noChangeArrowheads="1"/>
          </p:cNvSpPr>
          <p:nvPr/>
        </p:nvSpPr>
        <p:spPr bwMode="auto">
          <a:xfrm>
            <a:off x="6667500" y="-3175"/>
            <a:ext cx="2476500" cy="396875"/>
          </a:xfrm>
          <a:prstGeom prst="rect">
            <a:avLst/>
          </a:prstGeom>
          <a:solidFill>
            <a:srgbClr val="003366"/>
          </a:solidFill>
          <a:ln w="9525">
            <a:noFill/>
            <a:miter lim="800000"/>
            <a:headEnd/>
            <a:tailEnd/>
          </a:ln>
        </p:spPr>
        <p:txBody>
          <a:bodyPr wrap="square">
            <a:spAutoFit/>
          </a:bodyPr>
          <a:lstStyle/>
          <a:p>
            <a:r>
              <a:rPr lang="ja-JP" altLang="en-US" sz="2000" b="1" dirty="0">
                <a:solidFill>
                  <a:schemeClr val="bg1"/>
                </a:solidFill>
                <a:latin typeface="Times New Roman" pitchFamily="18" charset="0"/>
                <a:ea typeface="HGP行書体" pitchFamily="66" charset="-128"/>
                <a:cs typeface="Times New Roman" pitchFamily="18" charset="0"/>
              </a:rPr>
              <a:t>芹川研究室</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1"/>
          <p:cNvGrpSpPr>
            <a:grpSpLocks/>
          </p:cNvGrpSpPr>
          <p:nvPr/>
        </p:nvGrpSpPr>
        <p:grpSpPr bwMode="auto">
          <a:xfrm>
            <a:off x="0" y="-25400"/>
            <a:ext cx="9144000" cy="419100"/>
            <a:chOff x="0" y="-12"/>
            <a:chExt cx="5760" cy="264"/>
          </a:xfrm>
        </p:grpSpPr>
        <p:grpSp>
          <p:nvGrpSpPr>
            <p:cNvPr id="5" name="Group 32"/>
            <p:cNvGrpSpPr>
              <a:grpSpLocks/>
            </p:cNvGrpSpPr>
            <p:nvPr/>
          </p:nvGrpSpPr>
          <p:grpSpPr bwMode="auto">
            <a:xfrm>
              <a:off x="0" y="0"/>
              <a:ext cx="5760" cy="252"/>
              <a:chOff x="0" y="397"/>
              <a:chExt cx="5760" cy="252"/>
            </a:xfrm>
          </p:grpSpPr>
          <p:pic>
            <p:nvPicPr>
              <p:cNvPr id="7" name="Picture 33" descr="title">
                <a:hlinkClick r:id="rId2"/>
              </p:cNvPr>
              <p:cNvPicPr>
                <a:picLocks noChangeAspect="1" noChangeArrowheads="1"/>
              </p:cNvPicPr>
              <p:nvPr/>
            </p:nvPicPr>
            <p:blipFill>
              <a:blip r:embed="rId3" cstate="print"/>
              <a:srcRect/>
              <a:stretch>
                <a:fillRect/>
              </a:stretch>
            </p:blipFill>
            <p:spPr bwMode="auto">
              <a:xfrm>
                <a:off x="0" y="399"/>
                <a:ext cx="4200" cy="247"/>
              </a:xfrm>
              <a:prstGeom prst="rect">
                <a:avLst/>
              </a:prstGeom>
              <a:noFill/>
              <a:ln w="9525">
                <a:noFill/>
                <a:miter lim="800000"/>
                <a:headEnd/>
                <a:tailEnd/>
              </a:ln>
            </p:spPr>
          </p:pic>
          <p:sp>
            <p:nvSpPr>
              <p:cNvPr id="8" name="Text Box 34"/>
              <p:cNvSpPr txBox="1">
                <a:spLocks noChangeArrowheads="1"/>
              </p:cNvSpPr>
              <p:nvPr/>
            </p:nvSpPr>
            <p:spPr bwMode="auto">
              <a:xfrm>
                <a:off x="4200" y="399"/>
                <a:ext cx="1130" cy="250"/>
              </a:xfrm>
              <a:prstGeom prst="rect">
                <a:avLst/>
              </a:prstGeom>
              <a:solidFill>
                <a:srgbClr val="003366"/>
              </a:solidFill>
              <a:ln w="9525">
                <a:noFill/>
                <a:miter lim="800000"/>
                <a:headEnd/>
                <a:tailEnd/>
              </a:ln>
            </p:spPr>
            <p:txBody>
              <a:bodyPr>
                <a:spAutoFit/>
              </a:bodyPr>
              <a:lstStyle/>
              <a:p>
                <a:r>
                  <a:rPr lang="ja-JP" altLang="en-US" sz="2000" b="1" dirty="0">
                    <a:solidFill>
                      <a:schemeClr val="bg1"/>
                    </a:solidFill>
                    <a:latin typeface="Times New Roman" pitchFamily="18" charset="0"/>
                    <a:ea typeface="HGP行書体" pitchFamily="66" charset="-128"/>
                    <a:cs typeface="Times New Roman" pitchFamily="18" charset="0"/>
                  </a:rPr>
                  <a:t>芹川研究室</a:t>
                </a:r>
              </a:p>
            </p:txBody>
          </p:sp>
          <p:sp>
            <p:nvSpPr>
              <p:cNvPr id="9" name="Text Box 35"/>
              <p:cNvSpPr txBox="1">
                <a:spLocks noChangeArrowheads="1"/>
              </p:cNvSpPr>
              <p:nvPr/>
            </p:nvSpPr>
            <p:spPr bwMode="auto">
              <a:xfrm>
                <a:off x="5168" y="397"/>
                <a:ext cx="592" cy="252"/>
              </a:xfrm>
              <a:prstGeom prst="rect">
                <a:avLst/>
              </a:prstGeom>
              <a:solidFill>
                <a:srgbClr val="003366"/>
              </a:solidFill>
              <a:ln w="9525">
                <a:noFill/>
                <a:miter lim="800000"/>
                <a:headEnd/>
                <a:tailEnd/>
              </a:ln>
            </p:spPr>
            <p:txBody>
              <a:bodyPr>
                <a:spAutoFit/>
              </a:bodyPr>
              <a:lstStyle/>
              <a:p>
                <a:endParaRPr lang="en-US" altLang="ja-JP" sz="2000" b="1" dirty="0">
                  <a:solidFill>
                    <a:schemeClr val="bg1"/>
                  </a:solidFill>
                  <a:latin typeface="Times New Roman" pitchFamily="18" charset="0"/>
                  <a:ea typeface="HGP行書体" pitchFamily="66" charset="-128"/>
                  <a:cs typeface="Times New Roman" pitchFamily="18" charset="0"/>
                </a:endParaRPr>
              </a:p>
            </p:txBody>
          </p:sp>
        </p:grpSp>
        <p:sp>
          <p:nvSpPr>
            <p:cNvPr id="6" name="Text Box 36"/>
            <p:cNvSpPr txBox="1">
              <a:spLocks noChangeArrowheads="1"/>
            </p:cNvSpPr>
            <p:nvPr/>
          </p:nvSpPr>
          <p:spPr bwMode="auto">
            <a:xfrm>
              <a:off x="505" y="-12"/>
              <a:ext cx="483" cy="250"/>
            </a:xfrm>
            <a:prstGeom prst="rect">
              <a:avLst/>
            </a:prstGeom>
            <a:solidFill>
              <a:srgbClr val="003366"/>
            </a:solidFill>
            <a:ln w="9525">
              <a:noFill/>
              <a:miter lim="800000"/>
              <a:headEnd/>
              <a:tailEnd/>
            </a:ln>
          </p:spPr>
          <p:txBody>
            <a:bodyPr>
              <a:spAutoFit/>
            </a:bodyPr>
            <a:lstStyle/>
            <a:p>
              <a:endParaRPr lang="ja-JP" altLang="ja-JP" sz="2000" b="1">
                <a:solidFill>
                  <a:schemeClr val="accent1"/>
                </a:solidFill>
                <a:latin typeface="Times New Roman" pitchFamily="18" charset="0"/>
                <a:ea typeface="HGP行書体" pitchFamily="66" charset="-128"/>
                <a:cs typeface="Times New Roman" pitchFamily="18" charset="0"/>
              </a:endParaRPr>
            </a:p>
          </p:txBody>
        </p:sp>
      </p:grpSp>
      <p:sp>
        <p:nvSpPr>
          <p:cNvPr id="11" name="矩形 10"/>
          <p:cNvSpPr/>
          <p:nvPr/>
        </p:nvSpPr>
        <p:spPr>
          <a:xfrm>
            <a:off x="1928794" y="2714620"/>
            <a:ext cx="5000660"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altLang="zh-CN"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Thank you</a:t>
            </a:r>
            <a:endParaRPr lang="zh-CN" alt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zh-CN" b="1" dirty="0" smtClean="0"/>
              <a:t>Background</a:t>
            </a:r>
            <a:endParaRPr kumimoji="1" lang="ja-JP" altLang="en-US" b="1" dirty="0"/>
          </a:p>
        </p:txBody>
      </p:sp>
      <p:sp>
        <p:nvSpPr>
          <p:cNvPr id="3" name="コンテンツ プレースホルダー 2"/>
          <p:cNvSpPr>
            <a:spLocks noGrp="1"/>
          </p:cNvSpPr>
          <p:nvPr>
            <p:ph idx="1"/>
          </p:nvPr>
        </p:nvSpPr>
        <p:spPr>
          <a:xfrm>
            <a:off x="53752" y="1340768"/>
            <a:ext cx="9036496" cy="5184576"/>
          </a:xfrm>
        </p:spPr>
        <p:txBody>
          <a:bodyPr>
            <a:normAutofit fontScale="92500" lnSpcReduction="10000"/>
          </a:bodyPr>
          <a:lstStyle/>
          <a:p>
            <a:pPr marL="0" indent="0">
              <a:spcBef>
                <a:spcPts val="0"/>
              </a:spcBef>
              <a:buNone/>
            </a:pPr>
            <a:r>
              <a:rPr lang="en-US" altLang="ja-JP" sz="3600" b="1" dirty="0" smtClean="0"/>
              <a:t>There are </a:t>
            </a:r>
            <a:r>
              <a:rPr lang="en-US" altLang="ja-JP" sz="3600" b="1" dirty="0" smtClean="0"/>
              <a:t>14 kinds </a:t>
            </a:r>
            <a:r>
              <a:rPr lang="en-US" altLang="ja-JP" sz="3600" b="1" dirty="0" smtClean="0"/>
              <a:t>of</a:t>
            </a:r>
            <a:r>
              <a:rPr lang="en-US" altLang="zh-CN" sz="3600" b="1" dirty="0" smtClean="0"/>
              <a:t> invasive alien fish  species in freshwater</a:t>
            </a:r>
            <a:r>
              <a:rPr lang="en-US" altLang="zh-CN" sz="3600" b="1" dirty="0" smtClean="0"/>
              <a:t>.</a:t>
            </a:r>
          </a:p>
          <a:p>
            <a:pPr marL="457200" indent="-457200">
              <a:spcBef>
                <a:spcPts val="0"/>
              </a:spcBef>
              <a:buFont typeface="+mj-lt"/>
              <a:buAutoNum type="arabicPeriod"/>
            </a:pPr>
            <a:r>
              <a:rPr lang="ja-JP" altLang="en-US" sz="2000" dirty="0" smtClean="0"/>
              <a:t>チャネルキャットフィッシュ        </a:t>
            </a:r>
            <a:r>
              <a:rPr lang="en-US" sz="2000" dirty="0" smtClean="0"/>
              <a:t>Channel </a:t>
            </a:r>
            <a:r>
              <a:rPr lang="en-US" sz="2000" dirty="0" smtClean="0"/>
              <a:t>catfish</a:t>
            </a:r>
            <a:endParaRPr lang="en-US" altLang="ja-JP" sz="2000" dirty="0" smtClean="0"/>
          </a:p>
          <a:p>
            <a:pPr marL="457200" indent="-457200">
              <a:spcBef>
                <a:spcPts val="0"/>
              </a:spcBef>
              <a:buFont typeface="+mj-lt"/>
              <a:buAutoNum type="arabicPeriod"/>
            </a:pPr>
            <a:r>
              <a:rPr lang="ja-JP" altLang="en-US" sz="2000" dirty="0" smtClean="0"/>
              <a:t>ノーザンパイク                             </a:t>
            </a:r>
            <a:r>
              <a:rPr lang="en-US" sz="2000" dirty="0" smtClean="0"/>
              <a:t>Northern </a:t>
            </a:r>
            <a:r>
              <a:rPr lang="en-US" sz="2000" dirty="0" smtClean="0"/>
              <a:t>pike</a:t>
            </a:r>
            <a:endParaRPr lang="en-US" altLang="ja-JP" sz="2000" dirty="0" smtClean="0"/>
          </a:p>
          <a:p>
            <a:pPr marL="457200" indent="-457200">
              <a:spcBef>
                <a:spcPts val="0"/>
              </a:spcBef>
              <a:buFont typeface="+mj-lt"/>
              <a:buAutoNum type="arabicPeriod"/>
            </a:pPr>
            <a:r>
              <a:rPr lang="ja-JP" altLang="en-US" sz="2000" dirty="0" smtClean="0"/>
              <a:t>マスキーパイク                            </a:t>
            </a:r>
            <a:r>
              <a:rPr lang="en-US" sz="2000" dirty="0" smtClean="0"/>
              <a:t>Muskellunge</a:t>
            </a:r>
            <a:endParaRPr lang="en-US" altLang="ja-JP" sz="2000" dirty="0" smtClean="0"/>
          </a:p>
          <a:p>
            <a:pPr marL="457200" indent="-457200">
              <a:spcBef>
                <a:spcPts val="0"/>
              </a:spcBef>
              <a:buFont typeface="+mj-lt"/>
              <a:buAutoNum type="arabicPeriod"/>
            </a:pPr>
            <a:r>
              <a:rPr lang="ja-JP" altLang="en-US" sz="2000" dirty="0" smtClean="0"/>
              <a:t>カダヤシ                                        </a:t>
            </a:r>
            <a:r>
              <a:rPr lang="en-US" sz="2000" dirty="0" smtClean="0"/>
              <a:t>Western </a:t>
            </a:r>
            <a:r>
              <a:rPr lang="en-US" sz="2000" dirty="0" smtClean="0"/>
              <a:t>mosquito fish</a:t>
            </a:r>
            <a:endParaRPr lang="en-US" altLang="ja-JP" sz="2000" dirty="0" smtClean="0"/>
          </a:p>
          <a:p>
            <a:pPr marL="457200" indent="-457200">
              <a:spcBef>
                <a:spcPts val="0"/>
              </a:spcBef>
              <a:buFont typeface="+mj-lt"/>
              <a:buAutoNum type="arabicPeriod"/>
            </a:pPr>
            <a:r>
              <a:rPr lang="ja-JP" altLang="en-US" sz="2000" dirty="0" smtClean="0">
                <a:solidFill>
                  <a:srgbClr val="FF0000"/>
                </a:solidFill>
              </a:rPr>
              <a:t>ブルーギル                                   </a:t>
            </a:r>
            <a:r>
              <a:rPr lang="en-US" sz="2000" dirty="0" smtClean="0">
                <a:solidFill>
                  <a:srgbClr val="FF0000"/>
                </a:solidFill>
              </a:rPr>
              <a:t>Bluegill</a:t>
            </a:r>
            <a:endParaRPr lang="en-US" altLang="ja-JP" sz="2000" dirty="0" smtClean="0">
              <a:solidFill>
                <a:srgbClr val="FF0000"/>
              </a:solidFill>
            </a:endParaRPr>
          </a:p>
          <a:p>
            <a:pPr marL="457200" indent="-457200">
              <a:spcBef>
                <a:spcPts val="0"/>
              </a:spcBef>
              <a:buFont typeface="+mj-lt"/>
              <a:buAutoNum type="arabicPeriod"/>
            </a:pPr>
            <a:r>
              <a:rPr lang="ja-JP" altLang="en-US" sz="2000" dirty="0" smtClean="0">
                <a:solidFill>
                  <a:srgbClr val="FF0000"/>
                </a:solidFill>
              </a:rPr>
              <a:t>コクチバス                                     </a:t>
            </a:r>
            <a:r>
              <a:rPr lang="en-US" sz="2000" dirty="0" smtClean="0">
                <a:solidFill>
                  <a:srgbClr val="FF0000"/>
                </a:solidFill>
              </a:rPr>
              <a:t>Smallmouth </a:t>
            </a:r>
            <a:r>
              <a:rPr lang="en-US" sz="2000" dirty="0" smtClean="0">
                <a:solidFill>
                  <a:srgbClr val="FF0000"/>
                </a:solidFill>
              </a:rPr>
              <a:t>bass</a:t>
            </a:r>
            <a:endParaRPr lang="en-US" altLang="ja-JP" sz="2000" dirty="0" smtClean="0">
              <a:solidFill>
                <a:srgbClr val="FF0000"/>
              </a:solidFill>
            </a:endParaRPr>
          </a:p>
          <a:p>
            <a:pPr marL="457200" indent="-457200">
              <a:spcBef>
                <a:spcPts val="0"/>
              </a:spcBef>
              <a:buFont typeface="+mj-lt"/>
              <a:buAutoNum type="arabicPeriod"/>
            </a:pPr>
            <a:r>
              <a:rPr lang="ja-JP" altLang="en-US" sz="2000" dirty="0" smtClean="0"/>
              <a:t>オオクチバス                                </a:t>
            </a:r>
            <a:r>
              <a:rPr lang="en-US" sz="2000" dirty="0" smtClean="0"/>
              <a:t>Largemouth </a:t>
            </a:r>
            <a:r>
              <a:rPr lang="en-US" sz="2000" dirty="0" smtClean="0"/>
              <a:t>bass</a:t>
            </a:r>
            <a:endParaRPr lang="en-US" altLang="ja-JP" sz="2000" dirty="0" smtClean="0"/>
          </a:p>
          <a:p>
            <a:pPr marL="457200" indent="-457200">
              <a:spcBef>
                <a:spcPts val="0"/>
              </a:spcBef>
              <a:buFont typeface="+mj-lt"/>
              <a:buAutoNum type="arabicPeriod"/>
            </a:pPr>
            <a:r>
              <a:rPr lang="ja-JP" altLang="en-US" sz="2000" dirty="0" smtClean="0"/>
              <a:t>ストライプトバス                           </a:t>
            </a:r>
            <a:r>
              <a:rPr lang="en-US" sz="2000" dirty="0" smtClean="0"/>
              <a:t>Striped bass</a:t>
            </a:r>
            <a:endParaRPr lang="en-US" altLang="ja-JP" sz="2000" dirty="0" smtClean="0"/>
          </a:p>
          <a:p>
            <a:pPr marL="457200" indent="-457200">
              <a:spcBef>
                <a:spcPts val="0"/>
              </a:spcBef>
              <a:buFont typeface="+mj-lt"/>
              <a:buAutoNum type="arabicPeriod"/>
            </a:pPr>
            <a:r>
              <a:rPr lang="ja-JP" altLang="en-US" sz="2400" dirty="0" smtClean="0"/>
              <a:t>ホワイトバス                         </a:t>
            </a:r>
            <a:r>
              <a:rPr lang="en-US" sz="2400" dirty="0" smtClean="0"/>
              <a:t>White </a:t>
            </a:r>
            <a:r>
              <a:rPr lang="en-US" sz="2400" dirty="0" smtClean="0"/>
              <a:t>bass</a:t>
            </a:r>
            <a:endParaRPr lang="en-US" altLang="ja-JP" sz="2400" dirty="0" smtClean="0"/>
          </a:p>
          <a:p>
            <a:pPr marL="457200" indent="-457200">
              <a:spcBef>
                <a:spcPts val="0"/>
              </a:spcBef>
              <a:buFont typeface="+mj-lt"/>
              <a:buAutoNum type="arabicPeriod"/>
            </a:pPr>
            <a:r>
              <a:rPr lang="ja-JP" altLang="en-US" sz="2400" dirty="0" smtClean="0"/>
              <a:t>ストライプトバス</a:t>
            </a:r>
            <a:r>
              <a:rPr lang="en-US" altLang="ja-JP" sz="2400" dirty="0" smtClean="0"/>
              <a:t>×</a:t>
            </a:r>
            <a:r>
              <a:rPr lang="ja-JP" altLang="en-US" sz="2400" dirty="0" smtClean="0"/>
              <a:t>ホワイトバス     </a:t>
            </a:r>
            <a:r>
              <a:rPr lang="en-US" sz="2400" dirty="0" smtClean="0"/>
              <a:t>Sunshine </a:t>
            </a:r>
            <a:r>
              <a:rPr lang="en-US" sz="2400" dirty="0" smtClean="0"/>
              <a:t>bass</a:t>
            </a:r>
            <a:endParaRPr lang="en-US" altLang="ja-JP" sz="2400" dirty="0" smtClean="0"/>
          </a:p>
          <a:p>
            <a:pPr marL="457200" indent="-457200">
              <a:spcBef>
                <a:spcPts val="0"/>
              </a:spcBef>
              <a:buFont typeface="+mj-lt"/>
              <a:buAutoNum type="arabicPeriod"/>
            </a:pPr>
            <a:r>
              <a:rPr lang="ja-JP" altLang="en-US" sz="2400" dirty="0" smtClean="0"/>
              <a:t>ヨーロピアンパーチ             </a:t>
            </a:r>
            <a:r>
              <a:rPr lang="en-US" sz="2400" dirty="0" smtClean="0"/>
              <a:t>Eurasian </a:t>
            </a:r>
            <a:r>
              <a:rPr lang="en-US" sz="2400" dirty="0" smtClean="0"/>
              <a:t>perch</a:t>
            </a:r>
            <a:endParaRPr lang="en-US" altLang="ja-JP" sz="2400" dirty="0" smtClean="0"/>
          </a:p>
          <a:p>
            <a:pPr marL="457200" indent="-457200">
              <a:spcBef>
                <a:spcPts val="0"/>
              </a:spcBef>
              <a:buFont typeface="+mj-lt"/>
              <a:buAutoNum type="arabicPeriod"/>
            </a:pPr>
            <a:r>
              <a:rPr lang="ja-JP" altLang="en-US" sz="2400" dirty="0" smtClean="0"/>
              <a:t>パイクパーチ                        </a:t>
            </a:r>
            <a:r>
              <a:rPr lang="en-US" sz="2400" dirty="0" smtClean="0"/>
              <a:t>Pikeperch</a:t>
            </a:r>
            <a:endParaRPr lang="en-US" altLang="ja-JP" sz="2400" dirty="0" smtClean="0"/>
          </a:p>
          <a:p>
            <a:pPr marL="457200" indent="-457200">
              <a:spcBef>
                <a:spcPts val="0"/>
              </a:spcBef>
              <a:buFont typeface="+mj-lt"/>
              <a:buAutoNum type="arabicPeriod"/>
            </a:pPr>
            <a:r>
              <a:rPr lang="ja-JP" altLang="en-US" sz="2400" dirty="0" smtClean="0"/>
              <a:t>ケツギョ                                 </a:t>
            </a:r>
            <a:r>
              <a:rPr lang="en-US" sz="2400" dirty="0" smtClean="0"/>
              <a:t>Mandarin </a:t>
            </a:r>
            <a:r>
              <a:rPr lang="en-US" sz="2400" dirty="0" smtClean="0"/>
              <a:t>fish</a:t>
            </a:r>
            <a:endParaRPr lang="en-US" altLang="ja-JP" sz="2400" dirty="0" smtClean="0"/>
          </a:p>
          <a:p>
            <a:pPr marL="457200" indent="-457200">
              <a:spcBef>
                <a:spcPts val="0"/>
              </a:spcBef>
              <a:buFont typeface="+mj-lt"/>
              <a:buAutoNum type="arabicPeriod"/>
            </a:pPr>
            <a:r>
              <a:rPr lang="ja-JP" altLang="en-US" sz="2400" dirty="0" smtClean="0"/>
              <a:t>コウライケツギョ                  </a:t>
            </a:r>
            <a:r>
              <a:rPr lang="en-US" sz="2400" dirty="0" smtClean="0"/>
              <a:t>Mandarin </a:t>
            </a:r>
            <a:r>
              <a:rPr lang="en-US" sz="2400" dirty="0" smtClean="0"/>
              <a:t>fish</a:t>
            </a:r>
            <a:endParaRPr lang="en-US" altLang="zh-CN" sz="2400" b="1" dirty="0" smtClean="0"/>
          </a:p>
        </p:txBody>
      </p:sp>
      <p:grpSp>
        <p:nvGrpSpPr>
          <p:cNvPr id="4" name="Group 31"/>
          <p:cNvGrpSpPr>
            <a:grpSpLocks/>
          </p:cNvGrpSpPr>
          <p:nvPr/>
        </p:nvGrpSpPr>
        <p:grpSpPr bwMode="auto">
          <a:xfrm>
            <a:off x="0" y="-25400"/>
            <a:ext cx="9144000" cy="419100"/>
            <a:chOff x="0" y="-12"/>
            <a:chExt cx="5760" cy="264"/>
          </a:xfrm>
        </p:grpSpPr>
        <p:grpSp>
          <p:nvGrpSpPr>
            <p:cNvPr id="5" name="Group 32"/>
            <p:cNvGrpSpPr>
              <a:grpSpLocks/>
            </p:cNvGrpSpPr>
            <p:nvPr/>
          </p:nvGrpSpPr>
          <p:grpSpPr bwMode="auto">
            <a:xfrm>
              <a:off x="0" y="0"/>
              <a:ext cx="5760" cy="252"/>
              <a:chOff x="0" y="397"/>
              <a:chExt cx="5760" cy="252"/>
            </a:xfrm>
          </p:grpSpPr>
          <p:pic>
            <p:nvPicPr>
              <p:cNvPr id="7" name="Picture 33" descr="title">
                <a:hlinkClick r:id="rId3"/>
              </p:cNvPr>
              <p:cNvPicPr>
                <a:picLocks noChangeAspect="1" noChangeArrowheads="1"/>
              </p:cNvPicPr>
              <p:nvPr/>
            </p:nvPicPr>
            <p:blipFill>
              <a:blip r:embed="rId4" cstate="print"/>
              <a:srcRect/>
              <a:stretch>
                <a:fillRect/>
              </a:stretch>
            </p:blipFill>
            <p:spPr bwMode="auto">
              <a:xfrm>
                <a:off x="0" y="399"/>
                <a:ext cx="4200" cy="247"/>
              </a:xfrm>
              <a:prstGeom prst="rect">
                <a:avLst/>
              </a:prstGeom>
              <a:noFill/>
              <a:ln w="9525">
                <a:noFill/>
                <a:miter lim="800000"/>
                <a:headEnd/>
                <a:tailEnd/>
              </a:ln>
            </p:spPr>
          </p:pic>
          <p:sp>
            <p:nvSpPr>
              <p:cNvPr id="8" name="Text Box 34"/>
              <p:cNvSpPr txBox="1">
                <a:spLocks noChangeArrowheads="1"/>
              </p:cNvSpPr>
              <p:nvPr/>
            </p:nvSpPr>
            <p:spPr bwMode="auto">
              <a:xfrm>
                <a:off x="4200" y="399"/>
                <a:ext cx="1130" cy="250"/>
              </a:xfrm>
              <a:prstGeom prst="rect">
                <a:avLst/>
              </a:prstGeom>
              <a:solidFill>
                <a:srgbClr val="003366"/>
              </a:solidFill>
              <a:ln w="9525">
                <a:noFill/>
                <a:miter lim="800000"/>
                <a:headEnd/>
                <a:tailEnd/>
              </a:ln>
            </p:spPr>
            <p:txBody>
              <a:bodyPr>
                <a:spAutoFit/>
              </a:bodyPr>
              <a:lstStyle/>
              <a:p>
                <a:r>
                  <a:rPr lang="ja-JP" altLang="en-US" sz="2000" b="1">
                    <a:solidFill>
                      <a:schemeClr val="bg1"/>
                    </a:solidFill>
                    <a:latin typeface="Times New Roman" pitchFamily="18" charset="0"/>
                    <a:ea typeface="HGP行書体" pitchFamily="66" charset="-128"/>
                    <a:cs typeface="Times New Roman" pitchFamily="18" charset="0"/>
                  </a:rPr>
                  <a:t>芹川研究室</a:t>
                </a:r>
              </a:p>
            </p:txBody>
          </p:sp>
          <p:sp>
            <p:nvSpPr>
              <p:cNvPr id="9" name="Text Box 35"/>
              <p:cNvSpPr txBox="1">
                <a:spLocks noChangeArrowheads="1"/>
              </p:cNvSpPr>
              <p:nvPr/>
            </p:nvSpPr>
            <p:spPr bwMode="auto">
              <a:xfrm>
                <a:off x="5168" y="397"/>
                <a:ext cx="592" cy="252"/>
              </a:xfrm>
              <a:prstGeom prst="rect">
                <a:avLst/>
              </a:prstGeom>
              <a:solidFill>
                <a:srgbClr val="003366"/>
              </a:solidFill>
              <a:ln w="9525">
                <a:noFill/>
                <a:miter lim="800000"/>
                <a:headEnd/>
                <a:tailEnd/>
              </a:ln>
            </p:spPr>
            <p:txBody>
              <a:bodyPr>
                <a:spAutoFit/>
              </a:bodyPr>
              <a:lstStyle/>
              <a:p>
                <a:endParaRPr lang="en-US" altLang="ja-JP" sz="2000" b="1" dirty="0">
                  <a:solidFill>
                    <a:schemeClr val="bg1"/>
                  </a:solidFill>
                  <a:latin typeface="Times New Roman" pitchFamily="18" charset="0"/>
                  <a:ea typeface="HGP行書体" pitchFamily="66" charset="-128"/>
                  <a:cs typeface="Times New Roman" pitchFamily="18" charset="0"/>
                </a:endParaRPr>
              </a:p>
            </p:txBody>
          </p:sp>
        </p:grpSp>
        <p:sp>
          <p:nvSpPr>
            <p:cNvPr id="6" name="Text Box 36"/>
            <p:cNvSpPr txBox="1">
              <a:spLocks noChangeArrowheads="1"/>
            </p:cNvSpPr>
            <p:nvPr/>
          </p:nvSpPr>
          <p:spPr bwMode="auto">
            <a:xfrm>
              <a:off x="505" y="-12"/>
              <a:ext cx="483" cy="250"/>
            </a:xfrm>
            <a:prstGeom prst="rect">
              <a:avLst/>
            </a:prstGeom>
            <a:solidFill>
              <a:srgbClr val="003366"/>
            </a:solidFill>
            <a:ln w="9525">
              <a:noFill/>
              <a:miter lim="800000"/>
              <a:headEnd/>
              <a:tailEnd/>
            </a:ln>
          </p:spPr>
          <p:txBody>
            <a:bodyPr>
              <a:spAutoFit/>
            </a:bodyPr>
            <a:lstStyle/>
            <a:p>
              <a:endParaRPr lang="ja-JP" altLang="ja-JP" sz="2000" b="1">
                <a:solidFill>
                  <a:schemeClr val="accent1"/>
                </a:solidFill>
                <a:latin typeface="Times New Roman" pitchFamily="18" charset="0"/>
                <a:ea typeface="HGP行書体" pitchFamily="66" charset="-128"/>
                <a:cs typeface="Times New Roman" pitchFamily="18" charset="0"/>
              </a:endParaRPr>
            </a:p>
          </p:txBody>
        </p:sp>
      </p:grpSp>
      <p:sp>
        <p:nvSpPr>
          <p:cNvPr id="13" name="テキスト ボックス 12"/>
          <p:cNvSpPr txBox="1"/>
          <p:nvPr/>
        </p:nvSpPr>
        <p:spPr>
          <a:xfrm>
            <a:off x="8358214" y="6286520"/>
            <a:ext cx="571504" cy="369332"/>
          </a:xfrm>
          <a:prstGeom prst="rect">
            <a:avLst/>
          </a:prstGeom>
          <a:noFill/>
        </p:spPr>
        <p:txBody>
          <a:bodyPr wrap="square" rtlCol="0">
            <a:spAutoFit/>
          </a:bodyPr>
          <a:lstStyle/>
          <a:p>
            <a:pPr algn="ctr"/>
            <a:r>
              <a:rPr lang="en-US" altLang="zh-CN" dirty="0" smtClean="0"/>
              <a:t>2</a:t>
            </a:r>
            <a:endParaRPr lang="zh-CN" altLang="en-US" dirty="0"/>
          </a:p>
        </p:txBody>
      </p:sp>
    </p:spTree>
    <p:extLst>
      <p:ext uri="{BB962C8B-B14F-4D97-AF65-F5344CB8AC3E}">
        <p14:creationId xmlns="" xmlns:p14="http://schemas.microsoft.com/office/powerpoint/2010/main" val="4208131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dirty="0" smtClean="0"/>
              <a:t>Background</a:t>
            </a:r>
            <a:endParaRPr kumimoji="1" lang="ja-JP" altLang="en-US" b="1" dirty="0"/>
          </a:p>
        </p:txBody>
      </p:sp>
      <p:grpSp>
        <p:nvGrpSpPr>
          <p:cNvPr id="4" name="Group 31"/>
          <p:cNvGrpSpPr>
            <a:grpSpLocks/>
          </p:cNvGrpSpPr>
          <p:nvPr/>
        </p:nvGrpSpPr>
        <p:grpSpPr bwMode="auto">
          <a:xfrm>
            <a:off x="0" y="-25400"/>
            <a:ext cx="9144000" cy="419100"/>
            <a:chOff x="0" y="-12"/>
            <a:chExt cx="5330" cy="264"/>
          </a:xfrm>
        </p:grpSpPr>
        <p:grpSp>
          <p:nvGrpSpPr>
            <p:cNvPr id="5" name="Group 32"/>
            <p:cNvGrpSpPr>
              <a:grpSpLocks/>
            </p:cNvGrpSpPr>
            <p:nvPr/>
          </p:nvGrpSpPr>
          <p:grpSpPr bwMode="auto">
            <a:xfrm>
              <a:off x="0" y="2"/>
              <a:ext cx="5330" cy="250"/>
              <a:chOff x="0" y="399"/>
              <a:chExt cx="5330" cy="250"/>
            </a:xfrm>
          </p:grpSpPr>
          <p:pic>
            <p:nvPicPr>
              <p:cNvPr id="7" name="Picture 33" descr="title">
                <a:hlinkClick r:id="rId3"/>
              </p:cNvPr>
              <p:cNvPicPr>
                <a:picLocks noChangeAspect="1" noChangeArrowheads="1"/>
              </p:cNvPicPr>
              <p:nvPr/>
            </p:nvPicPr>
            <p:blipFill>
              <a:blip r:embed="rId4" cstate="print"/>
              <a:srcRect/>
              <a:stretch>
                <a:fillRect/>
              </a:stretch>
            </p:blipFill>
            <p:spPr bwMode="auto">
              <a:xfrm>
                <a:off x="0" y="399"/>
                <a:ext cx="4200" cy="247"/>
              </a:xfrm>
              <a:prstGeom prst="rect">
                <a:avLst/>
              </a:prstGeom>
              <a:noFill/>
              <a:ln w="9525">
                <a:noFill/>
                <a:miter lim="800000"/>
                <a:headEnd/>
                <a:tailEnd/>
              </a:ln>
            </p:spPr>
          </p:pic>
          <p:sp>
            <p:nvSpPr>
              <p:cNvPr id="8" name="Text Box 34"/>
              <p:cNvSpPr txBox="1">
                <a:spLocks noChangeArrowheads="1"/>
              </p:cNvSpPr>
              <p:nvPr/>
            </p:nvSpPr>
            <p:spPr bwMode="auto">
              <a:xfrm>
                <a:off x="4200" y="399"/>
                <a:ext cx="1130" cy="250"/>
              </a:xfrm>
              <a:prstGeom prst="rect">
                <a:avLst/>
              </a:prstGeom>
              <a:solidFill>
                <a:srgbClr val="003366"/>
              </a:solidFill>
              <a:ln w="9525">
                <a:noFill/>
                <a:miter lim="800000"/>
                <a:headEnd/>
                <a:tailEnd/>
              </a:ln>
            </p:spPr>
            <p:txBody>
              <a:bodyPr>
                <a:spAutoFit/>
              </a:bodyPr>
              <a:lstStyle/>
              <a:p>
                <a:r>
                  <a:rPr lang="ja-JP" altLang="en-US" sz="2000" b="1">
                    <a:solidFill>
                      <a:schemeClr val="bg1"/>
                    </a:solidFill>
                    <a:latin typeface="Times New Roman" pitchFamily="18" charset="0"/>
                    <a:ea typeface="HGP行書体" pitchFamily="66" charset="-128"/>
                    <a:cs typeface="Times New Roman" pitchFamily="18" charset="0"/>
                  </a:rPr>
                  <a:t>芹川研究室</a:t>
                </a:r>
              </a:p>
            </p:txBody>
          </p:sp>
        </p:grpSp>
        <p:sp>
          <p:nvSpPr>
            <p:cNvPr id="6" name="Text Box 36"/>
            <p:cNvSpPr txBox="1">
              <a:spLocks noChangeArrowheads="1"/>
            </p:cNvSpPr>
            <p:nvPr/>
          </p:nvSpPr>
          <p:spPr bwMode="auto">
            <a:xfrm>
              <a:off x="505" y="-12"/>
              <a:ext cx="483" cy="250"/>
            </a:xfrm>
            <a:prstGeom prst="rect">
              <a:avLst/>
            </a:prstGeom>
            <a:solidFill>
              <a:srgbClr val="003366"/>
            </a:solidFill>
            <a:ln w="9525">
              <a:noFill/>
              <a:miter lim="800000"/>
              <a:headEnd/>
              <a:tailEnd/>
            </a:ln>
          </p:spPr>
          <p:txBody>
            <a:bodyPr>
              <a:spAutoFit/>
            </a:bodyPr>
            <a:lstStyle/>
            <a:p>
              <a:endParaRPr lang="ja-JP" altLang="ja-JP" sz="2000" b="1">
                <a:solidFill>
                  <a:schemeClr val="accent1"/>
                </a:solidFill>
                <a:latin typeface="Times New Roman" pitchFamily="18" charset="0"/>
                <a:ea typeface="HGP行書体" pitchFamily="66" charset="-128"/>
                <a:cs typeface="Times New Roman" pitchFamily="18" charset="0"/>
              </a:endParaRPr>
            </a:p>
          </p:txBody>
        </p:sp>
      </p:grpSp>
      <p:sp>
        <p:nvSpPr>
          <p:cNvPr id="27" name="矩形 26"/>
          <p:cNvSpPr/>
          <p:nvPr/>
        </p:nvSpPr>
        <p:spPr>
          <a:xfrm>
            <a:off x="714348" y="2786058"/>
            <a:ext cx="1791644" cy="369332"/>
          </a:xfrm>
          <a:prstGeom prst="rect">
            <a:avLst/>
          </a:prstGeom>
        </p:spPr>
        <p:txBody>
          <a:bodyPr wrap="none">
            <a:spAutoFit/>
          </a:bodyPr>
          <a:lstStyle/>
          <a:p>
            <a:r>
              <a:rPr lang="en-US" altLang="ja-JP" b="1" dirty="0" smtClean="0"/>
              <a:t>1</a:t>
            </a:r>
            <a:r>
              <a:rPr lang="la-Latn" altLang="zh-CN" i="1" dirty="0" smtClean="0"/>
              <a:t> </a:t>
            </a:r>
            <a:r>
              <a:rPr lang="en-US" dirty="0" smtClean="0"/>
              <a:t>Channel catfish</a:t>
            </a:r>
            <a:endParaRPr lang="en-US" altLang="ja-JP" b="1" dirty="0" smtClean="0"/>
          </a:p>
        </p:txBody>
      </p:sp>
      <p:sp>
        <p:nvSpPr>
          <p:cNvPr id="28" name="矩形 27"/>
          <p:cNvSpPr/>
          <p:nvPr/>
        </p:nvSpPr>
        <p:spPr>
          <a:xfrm>
            <a:off x="3714744" y="2786058"/>
            <a:ext cx="1666418" cy="369332"/>
          </a:xfrm>
          <a:prstGeom prst="rect">
            <a:avLst/>
          </a:prstGeom>
        </p:spPr>
        <p:txBody>
          <a:bodyPr wrap="none" anchor="ctr">
            <a:spAutoFit/>
          </a:bodyPr>
          <a:lstStyle/>
          <a:p>
            <a:r>
              <a:rPr lang="en-US" dirty="0" smtClean="0"/>
              <a:t>2.Northern </a:t>
            </a:r>
            <a:r>
              <a:rPr lang="en-US" dirty="0" smtClean="0"/>
              <a:t>pike</a:t>
            </a:r>
            <a:endParaRPr lang="en-US" altLang="ja-JP" b="1" dirty="0" smtClean="0"/>
          </a:p>
        </p:txBody>
      </p:sp>
      <p:sp>
        <p:nvSpPr>
          <p:cNvPr id="29" name="矩形 28"/>
          <p:cNvSpPr/>
          <p:nvPr/>
        </p:nvSpPr>
        <p:spPr>
          <a:xfrm>
            <a:off x="642910" y="5786454"/>
            <a:ext cx="2464201" cy="369332"/>
          </a:xfrm>
          <a:prstGeom prst="rect">
            <a:avLst/>
          </a:prstGeom>
        </p:spPr>
        <p:txBody>
          <a:bodyPr wrap="none">
            <a:spAutoFit/>
          </a:bodyPr>
          <a:lstStyle/>
          <a:p>
            <a:r>
              <a:rPr lang="en-US" dirty="0" smtClean="0"/>
              <a:t>4.Western </a:t>
            </a:r>
            <a:r>
              <a:rPr lang="en-US" dirty="0" smtClean="0"/>
              <a:t>mosquito fish</a:t>
            </a:r>
            <a:endParaRPr lang="zh-CN" altLang="en-US" dirty="0"/>
          </a:p>
        </p:txBody>
      </p:sp>
      <p:sp>
        <p:nvSpPr>
          <p:cNvPr id="30" name="矩形 29"/>
          <p:cNvSpPr/>
          <p:nvPr/>
        </p:nvSpPr>
        <p:spPr>
          <a:xfrm>
            <a:off x="3857620" y="5786454"/>
            <a:ext cx="1042273" cy="369332"/>
          </a:xfrm>
          <a:prstGeom prst="rect">
            <a:avLst/>
          </a:prstGeom>
        </p:spPr>
        <p:txBody>
          <a:bodyPr wrap="none">
            <a:spAutoFit/>
          </a:bodyPr>
          <a:lstStyle/>
          <a:p>
            <a:r>
              <a:rPr lang="en-US" dirty="0" smtClean="0">
                <a:solidFill>
                  <a:srgbClr val="FF0000"/>
                </a:solidFill>
              </a:rPr>
              <a:t>5.Bluegill</a:t>
            </a:r>
            <a:endParaRPr lang="zh-CN" altLang="en-US" dirty="0"/>
          </a:p>
        </p:txBody>
      </p:sp>
      <p:sp>
        <p:nvSpPr>
          <p:cNvPr id="16" name="テキスト ボックス 32"/>
          <p:cNvSpPr txBox="1"/>
          <p:nvPr/>
        </p:nvSpPr>
        <p:spPr>
          <a:xfrm>
            <a:off x="8429652" y="6286520"/>
            <a:ext cx="571504"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zh-CN" dirty="0" smtClean="0"/>
              <a:t>3</a:t>
            </a:r>
            <a:endParaRPr lang="zh-CN" altLang="en-US" dirty="0"/>
          </a:p>
        </p:txBody>
      </p:sp>
      <p:pic>
        <p:nvPicPr>
          <p:cNvPr id="23" name="コンテンツ プレースホルダ 22" descr="tyanerukyattofish.jpg"/>
          <p:cNvPicPr>
            <a:picLocks noGrp="1" noChangeAspect="1"/>
          </p:cNvPicPr>
          <p:nvPr>
            <p:ph idx="1"/>
          </p:nvPr>
        </p:nvPicPr>
        <p:blipFill>
          <a:blip r:embed="rId5"/>
          <a:stretch>
            <a:fillRect/>
          </a:stretch>
        </p:blipFill>
        <p:spPr>
          <a:xfrm>
            <a:off x="642910" y="1285860"/>
            <a:ext cx="2357454" cy="1263595"/>
          </a:xfrm>
        </p:spPr>
      </p:pic>
      <p:pic>
        <p:nvPicPr>
          <p:cNvPr id="25" name="図 24" descr="no-zanpaiku.jpg"/>
          <p:cNvPicPr>
            <a:picLocks noChangeAspect="1"/>
          </p:cNvPicPr>
          <p:nvPr/>
        </p:nvPicPr>
        <p:blipFill>
          <a:blip r:embed="rId6"/>
          <a:stretch>
            <a:fillRect/>
          </a:stretch>
        </p:blipFill>
        <p:spPr>
          <a:xfrm>
            <a:off x="3357554" y="1285860"/>
            <a:ext cx="2428892" cy="1214446"/>
          </a:xfrm>
          <a:prstGeom prst="rect">
            <a:avLst/>
          </a:prstGeom>
        </p:spPr>
      </p:pic>
      <p:pic>
        <p:nvPicPr>
          <p:cNvPr id="26" name="図 25" descr="41600333.QETigerMuskellunge.jpg"/>
          <p:cNvPicPr>
            <a:picLocks noChangeAspect="1"/>
          </p:cNvPicPr>
          <p:nvPr/>
        </p:nvPicPr>
        <p:blipFill>
          <a:blip r:embed="rId7" cstate="print"/>
          <a:stretch>
            <a:fillRect/>
          </a:stretch>
        </p:blipFill>
        <p:spPr>
          <a:xfrm>
            <a:off x="6072198" y="1285860"/>
            <a:ext cx="2500330" cy="1214445"/>
          </a:xfrm>
          <a:prstGeom prst="rect">
            <a:avLst/>
          </a:prstGeom>
        </p:spPr>
      </p:pic>
      <p:sp>
        <p:nvSpPr>
          <p:cNvPr id="31" name="矩形 28"/>
          <p:cNvSpPr/>
          <p:nvPr/>
        </p:nvSpPr>
        <p:spPr>
          <a:xfrm>
            <a:off x="6643702" y="2786058"/>
            <a:ext cx="1608389" cy="369332"/>
          </a:xfrm>
          <a:prstGeom prst="rect">
            <a:avLst/>
          </a:prstGeom>
        </p:spPr>
        <p:txBody>
          <a:bodyPr wrap="none">
            <a:spAutoFit/>
          </a:bodyPr>
          <a:lstStyle/>
          <a:p>
            <a:r>
              <a:rPr lang="en-US" altLang="zh-CN" dirty="0" smtClean="0"/>
              <a:t>3.</a:t>
            </a:r>
            <a:r>
              <a:rPr lang="la-Latn" altLang="zh-CN" dirty="0" smtClean="0"/>
              <a:t> </a:t>
            </a:r>
            <a:r>
              <a:rPr lang="en-US" dirty="0" smtClean="0"/>
              <a:t>Muskellunge</a:t>
            </a:r>
            <a:endParaRPr lang="zh-CN" altLang="en-US" dirty="0"/>
          </a:p>
        </p:txBody>
      </p:sp>
      <p:pic>
        <p:nvPicPr>
          <p:cNvPr id="32" name="図 31" descr="kadayashi.jpg"/>
          <p:cNvPicPr>
            <a:picLocks noChangeAspect="1"/>
          </p:cNvPicPr>
          <p:nvPr/>
        </p:nvPicPr>
        <p:blipFill>
          <a:blip r:embed="rId8"/>
          <a:stretch>
            <a:fillRect/>
          </a:stretch>
        </p:blipFill>
        <p:spPr>
          <a:xfrm>
            <a:off x="714348" y="4071942"/>
            <a:ext cx="2243507" cy="1357322"/>
          </a:xfrm>
          <a:prstGeom prst="rect">
            <a:avLst/>
          </a:prstGeom>
        </p:spPr>
      </p:pic>
      <p:pic>
        <p:nvPicPr>
          <p:cNvPr id="33" name="図 32" descr="buru-giru.jpg"/>
          <p:cNvPicPr>
            <a:picLocks noChangeAspect="1"/>
          </p:cNvPicPr>
          <p:nvPr/>
        </p:nvPicPr>
        <p:blipFill>
          <a:blip r:embed="rId9"/>
          <a:stretch>
            <a:fillRect/>
          </a:stretch>
        </p:blipFill>
        <p:spPr>
          <a:xfrm>
            <a:off x="3286116" y="4071942"/>
            <a:ext cx="2500330" cy="1344610"/>
          </a:xfrm>
          <a:prstGeom prst="rect">
            <a:avLst/>
          </a:prstGeom>
        </p:spPr>
      </p:pic>
      <p:sp>
        <p:nvSpPr>
          <p:cNvPr id="34" name="正方形/長方形 33"/>
          <p:cNvSpPr/>
          <p:nvPr/>
        </p:nvSpPr>
        <p:spPr>
          <a:xfrm>
            <a:off x="6429388" y="5786454"/>
            <a:ext cx="1957587" cy="369332"/>
          </a:xfrm>
          <a:prstGeom prst="rect">
            <a:avLst/>
          </a:prstGeom>
        </p:spPr>
        <p:txBody>
          <a:bodyPr wrap="none">
            <a:spAutoFit/>
          </a:bodyPr>
          <a:lstStyle/>
          <a:p>
            <a:r>
              <a:rPr lang="en-US" dirty="0" smtClean="0">
                <a:solidFill>
                  <a:srgbClr val="FF0000"/>
                </a:solidFill>
              </a:rPr>
              <a:t>6.Smallmouth </a:t>
            </a:r>
            <a:r>
              <a:rPr lang="en-US" dirty="0" smtClean="0">
                <a:solidFill>
                  <a:srgbClr val="FF0000"/>
                </a:solidFill>
              </a:rPr>
              <a:t>bass</a:t>
            </a:r>
            <a:endParaRPr lang="zh-CN" altLang="en-US" dirty="0"/>
          </a:p>
        </p:txBody>
      </p:sp>
      <p:pic>
        <p:nvPicPr>
          <p:cNvPr id="35" name="図 34" descr="kokuchibasu.jpg"/>
          <p:cNvPicPr>
            <a:picLocks noChangeAspect="1"/>
          </p:cNvPicPr>
          <p:nvPr/>
        </p:nvPicPr>
        <p:blipFill>
          <a:blip r:embed="rId10"/>
          <a:stretch>
            <a:fillRect/>
          </a:stretch>
        </p:blipFill>
        <p:spPr>
          <a:xfrm>
            <a:off x="6286512" y="4071943"/>
            <a:ext cx="2357454" cy="1357322"/>
          </a:xfrm>
          <a:prstGeom prst="rect">
            <a:avLst/>
          </a:prstGeom>
        </p:spPr>
      </p:pic>
    </p:spTree>
    <p:extLst>
      <p:ext uri="{BB962C8B-B14F-4D97-AF65-F5344CB8AC3E}">
        <p14:creationId xmlns="" xmlns:p14="http://schemas.microsoft.com/office/powerpoint/2010/main" val="4208131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1"/>
          <p:cNvGrpSpPr>
            <a:grpSpLocks/>
          </p:cNvGrpSpPr>
          <p:nvPr/>
        </p:nvGrpSpPr>
        <p:grpSpPr bwMode="auto">
          <a:xfrm>
            <a:off x="0" y="-25400"/>
            <a:ext cx="9144000" cy="419100"/>
            <a:chOff x="0" y="-12"/>
            <a:chExt cx="5760" cy="264"/>
          </a:xfrm>
        </p:grpSpPr>
        <p:grpSp>
          <p:nvGrpSpPr>
            <p:cNvPr id="7" name="Group 32"/>
            <p:cNvGrpSpPr>
              <a:grpSpLocks/>
            </p:cNvGrpSpPr>
            <p:nvPr/>
          </p:nvGrpSpPr>
          <p:grpSpPr bwMode="auto">
            <a:xfrm>
              <a:off x="0" y="0"/>
              <a:ext cx="5760" cy="252"/>
              <a:chOff x="0" y="397"/>
              <a:chExt cx="5760" cy="252"/>
            </a:xfrm>
          </p:grpSpPr>
          <p:pic>
            <p:nvPicPr>
              <p:cNvPr id="10" name="Picture 33" descr="title">
                <a:hlinkClick r:id="rId2"/>
              </p:cNvPr>
              <p:cNvPicPr>
                <a:picLocks noChangeAspect="1" noChangeArrowheads="1"/>
              </p:cNvPicPr>
              <p:nvPr/>
            </p:nvPicPr>
            <p:blipFill>
              <a:blip r:embed="rId3" cstate="print"/>
              <a:srcRect/>
              <a:stretch>
                <a:fillRect/>
              </a:stretch>
            </p:blipFill>
            <p:spPr bwMode="auto">
              <a:xfrm>
                <a:off x="0" y="399"/>
                <a:ext cx="4200" cy="247"/>
              </a:xfrm>
              <a:prstGeom prst="rect">
                <a:avLst/>
              </a:prstGeom>
              <a:noFill/>
              <a:ln w="9525">
                <a:noFill/>
                <a:miter lim="800000"/>
                <a:headEnd/>
                <a:tailEnd/>
              </a:ln>
            </p:spPr>
          </p:pic>
          <p:sp>
            <p:nvSpPr>
              <p:cNvPr id="11" name="Text Box 34"/>
              <p:cNvSpPr txBox="1">
                <a:spLocks noChangeArrowheads="1"/>
              </p:cNvSpPr>
              <p:nvPr/>
            </p:nvSpPr>
            <p:spPr bwMode="auto">
              <a:xfrm>
                <a:off x="4200" y="399"/>
                <a:ext cx="1130" cy="250"/>
              </a:xfrm>
              <a:prstGeom prst="rect">
                <a:avLst/>
              </a:prstGeom>
              <a:solidFill>
                <a:srgbClr val="003366"/>
              </a:solidFill>
              <a:ln w="9525">
                <a:noFill/>
                <a:miter lim="800000"/>
                <a:headEnd/>
                <a:tailEnd/>
              </a:ln>
            </p:spPr>
            <p:txBody>
              <a:bodyPr>
                <a:spAutoFit/>
              </a:bodyPr>
              <a:lstStyle/>
              <a:p>
                <a:r>
                  <a:rPr lang="ja-JP" altLang="en-US" sz="2000" b="1">
                    <a:solidFill>
                      <a:schemeClr val="bg1"/>
                    </a:solidFill>
                    <a:latin typeface="Times New Roman" pitchFamily="18" charset="0"/>
                    <a:ea typeface="HGP行書体" pitchFamily="66" charset="-128"/>
                    <a:cs typeface="Times New Roman" pitchFamily="18" charset="0"/>
                  </a:rPr>
                  <a:t>芹川研究室</a:t>
                </a:r>
              </a:p>
            </p:txBody>
          </p:sp>
          <p:sp>
            <p:nvSpPr>
              <p:cNvPr id="12" name="Text Box 35"/>
              <p:cNvSpPr txBox="1">
                <a:spLocks noChangeArrowheads="1"/>
              </p:cNvSpPr>
              <p:nvPr/>
            </p:nvSpPr>
            <p:spPr bwMode="auto">
              <a:xfrm>
                <a:off x="5168" y="397"/>
                <a:ext cx="592" cy="252"/>
              </a:xfrm>
              <a:prstGeom prst="rect">
                <a:avLst/>
              </a:prstGeom>
              <a:solidFill>
                <a:srgbClr val="003366"/>
              </a:solidFill>
              <a:ln w="9525">
                <a:noFill/>
                <a:miter lim="800000"/>
                <a:headEnd/>
                <a:tailEnd/>
              </a:ln>
            </p:spPr>
            <p:txBody>
              <a:bodyPr>
                <a:spAutoFit/>
              </a:bodyPr>
              <a:lstStyle/>
              <a:p>
                <a:r>
                  <a:rPr lang="en-US" altLang="ja-JP" sz="2000" b="1" smtClean="0">
                    <a:solidFill>
                      <a:schemeClr val="bg1"/>
                    </a:solidFill>
                    <a:latin typeface="Times New Roman" pitchFamily="18" charset="0"/>
                    <a:ea typeface="HGP行書体" pitchFamily="66" charset="-128"/>
                    <a:cs typeface="Times New Roman" pitchFamily="18" charset="0"/>
                  </a:rPr>
                  <a:t>No.2</a:t>
                </a:r>
                <a:endParaRPr lang="en-US" altLang="ja-JP" sz="2000" b="1" dirty="0">
                  <a:solidFill>
                    <a:schemeClr val="bg1"/>
                  </a:solidFill>
                  <a:latin typeface="Times New Roman" pitchFamily="18" charset="0"/>
                  <a:ea typeface="HGP行書体" pitchFamily="66" charset="-128"/>
                  <a:cs typeface="Times New Roman" pitchFamily="18" charset="0"/>
                </a:endParaRPr>
              </a:p>
            </p:txBody>
          </p:sp>
        </p:grpSp>
        <p:sp>
          <p:nvSpPr>
            <p:cNvPr id="9" name="Text Box 36"/>
            <p:cNvSpPr txBox="1">
              <a:spLocks noChangeArrowheads="1"/>
            </p:cNvSpPr>
            <p:nvPr/>
          </p:nvSpPr>
          <p:spPr bwMode="auto">
            <a:xfrm>
              <a:off x="505" y="-12"/>
              <a:ext cx="483" cy="250"/>
            </a:xfrm>
            <a:prstGeom prst="rect">
              <a:avLst/>
            </a:prstGeom>
            <a:solidFill>
              <a:srgbClr val="003366"/>
            </a:solidFill>
            <a:ln w="9525">
              <a:noFill/>
              <a:miter lim="800000"/>
              <a:headEnd/>
              <a:tailEnd/>
            </a:ln>
          </p:spPr>
          <p:txBody>
            <a:bodyPr>
              <a:spAutoFit/>
            </a:bodyPr>
            <a:lstStyle/>
            <a:p>
              <a:endParaRPr lang="ja-JP" altLang="ja-JP" sz="2000" b="1">
                <a:solidFill>
                  <a:schemeClr val="accent1"/>
                </a:solidFill>
                <a:latin typeface="Times New Roman" pitchFamily="18" charset="0"/>
                <a:ea typeface="HGP行書体" pitchFamily="66" charset="-128"/>
                <a:cs typeface="Times New Roman" pitchFamily="18" charset="0"/>
              </a:endParaRPr>
            </a:p>
          </p:txBody>
        </p:sp>
      </p:grpSp>
      <p:sp>
        <p:nvSpPr>
          <p:cNvPr id="22" name="矩形 21"/>
          <p:cNvSpPr/>
          <p:nvPr/>
        </p:nvSpPr>
        <p:spPr>
          <a:xfrm>
            <a:off x="642910" y="3071810"/>
            <a:ext cx="2015039" cy="369332"/>
          </a:xfrm>
          <a:prstGeom prst="rect">
            <a:avLst/>
          </a:prstGeom>
        </p:spPr>
        <p:txBody>
          <a:bodyPr wrap="none">
            <a:spAutoFit/>
          </a:bodyPr>
          <a:lstStyle/>
          <a:p>
            <a:r>
              <a:rPr lang="en-US" altLang="zh-CN" dirty="0" smtClean="0"/>
              <a:t>7</a:t>
            </a:r>
            <a:r>
              <a:rPr lang="en-US" altLang="zh-CN" b="1" i="1" dirty="0" smtClean="0"/>
              <a:t>. </a:t>
            </a:r>
            <a:r>
              <a:rPr lang="en-US" dirty="0" smtClean="0"/>
              <a:t>Largemouth bass</a:t>
            </a:r>
            <a:endParaRPr lang="zh-CN" altLang="en-US" dirty="0"/>
          </a:p>
        </p:txBody>
      </p:sp>
      <p:sp>
        <p:nvSpPr>
          <p:cNvPr id="23" name="矩形 22"/>
          <p:cNvSpPr/>
          <p:nvPr/>
        </p:nvSpPr>
        <p:spPr>
          <a:xfrm>
            <a:off x="3571868" y="3071810"/>
            <a:ext cx="1555234" cy="369332"/>
          </a:xfrm>
          <a:prstGeom prst="rect">
            <a:avLst/>
          </a:prstGeom>
        </p:spPr>
        <p:txBody>
          <a:bodyPr wrap="none">
            <a:spAutoFit/>
          </a:bodyPr>
          <a:lstStyle/>
          <a:p>
            <a:r>
              <a:rPr lang="en-US" altLang="zh-CN" dirty="0" smtClean="0"/>
              <a:t>8</a:t>
            </a:r>
            <a:r>
              <a:rPr lang="en-US" altLang="zh-CN" b="1" i="1" dirty="0" smtClean="0"/>
              <a:t>. </a:t>
            </a:r>
            <a:r>
              <a:rPr lang="en-US" dirty="0" smtClean="0"/>
              <a:t>Striped bass</a:t>
            </a:r>
            <a:endParaRPr lang="zh-CN" altLang="en-US" dirty="0"/>
          </a:p>
        </p:txBody>
      </p:sp>
      <p:sp>
        <p:nvSpPr>
          <p:cNvPr id="24" name="矩形 23"/>
          <p:cNvSpPr/>
          <p:nvPr/>
        </p:nvSpPr>
        <p:spPr>
          <a:xfrm>
            <a:off x="714348" y="5286388"/>
            <a:ext cx="1848583" cy="369332"/>
          </a:xfrm>
          <a:prstGeom prst="rect">
            <a:avLst/>
          </a:prstGeom>
        </p:spPr>
        <p:txBody>
          <a:bodyPr wrap="none">
            <a:spAutoFit/>
          </a:bodyPr>
          <a:lstStyle/>
          <a:p>
            <a:r>
              <a:rPr lang="en-US" altLang="zh-CN" dirty="0" smtClean="0"/>
              <a:t>10</a:t>
            </a:r>
            <a:r>
              <a:rPr lang="en-US" altLang="zh-CN" b="1" i="1" dirty="0" smtClean="0"/>
              <a:t>.</a:t>
            </a:r>
            <a:r>
              <a:rPr lang="en-US" altLang="zh-CN" i="1" dirty="0" smtClean="0"/>
              <a:t> </a:t>
            </a:r>
            <a:r>
              <a:rPr lang="en-US" dirty="0" smtClean="0"/>
              <a:t>Sunshine bass</a:t>
            </a:r>
            <a:endParaRPr lang="zh-CN" altLang="en-US" dirty="0"/>
          </a:p>
        </p:txBody>
      </p:sp>
      <p:sp>
        <p:nvSpPr>
          <p:cNvPr id="25" name="矩形 24"/>
          <p:cNvSpPr/>
          <p:nvPr/>
        </p:nvSpPr>
        <p:spPr>
          <a:xfrm>
            <a:off x="3286116" y="5286388"/>
            <a:ext cx="1914178" cy="369332"/>
          </a:xfrm>
          <a:prstGeom prst="rect">
            <a:avLst/>
          </a:prstGeom>
        </p:spPr>
        <p:txBody>
          <a:bodyPr wrap="none">
            <a:spAutoFit/>
          </a:bodyPr>
          <a:lstStyle/>
          <a:p>
            <a:r>
              <a:rPr lang="en-US" altLang="zh-CN" dirty="0" smtClean="0"/>
              <a:t>11</a:t>
            </a:r>
            <a:r>
              <a:rPr lang="en-US" altLang="zh-CN" b="1" i="1" dirty="0" smtClean="0"/>
              <a:t>. </a:t>
            </a:r>
            <a:r>
              <a:rPr lang="en-US" dirty="0" smtClean="0"/>
              <a:t>Eurasian perch</a:t>
            </a:r>
            <a:endParaRPr lang="zh-CN" altLang="en-US" dirty="0"/>
          </a:p>
        </p:txBody>
      </p:sp>
      <p:sp>
        <p:nvSpPr>
          <p:cNvPr id="16" name="テキスト ボックス 32"/>
          <p:cNvSpPr txBox="1"/>
          <p:nvPr/>
        </p:nvSpPr>
        <p:spPr>
          <a:xfrm>
            <a:off x="8429652" y="6286520"/>
            <a:ext cx="571504"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zh-CN" dirty="0" smtClean="0"/>
              <a:t>4</a:t>
            </a:r>
            <a:endParaRPr lang="zh-CN" altLang="en-US" dirty="0"/>
          </a:p>
        </p:txBody>
      </p:sp>
      <p:pic>
        <p:nvPicPr>
          <p:cNvPr id="26" name="コンテンツ プレースホルダ 25" descr="ookutibass.jpg"/>
          <p:cNvPicPr>
            <a:picLocks noGrp="1" noChangeAspect="1"/>
          </p:cNvPicPr>
          <p:nvPr>
            <p:ph idx="1"/>
          </p:nvPr>
        </p:nvPicPr>
        <p:blipFill>
          <a:blip r:embed="rId4"/>
          <a:stretch>
            <a:fillRect/>
          </a:stretch>
        </p:blipFill>
        <p:spPr>
          <a:xfrm>
            <a:off x="428596" y="1428736"/>
            <a:ext cx="2540000" cy="1320800"/>
          </a:xfrm>
        </p:spPr>
      </p:pic>
      <p:pic>
        <p:nvPicPr>
          <p:cNvPr id="27" name="図 26" descr="sutoraiputobasu.jpg"/>
          <p:cNvPicPr>
            <a:picLocks noChangeAspect="1"/>
          </p:cNvPicPr>
          <p:nvPr/>
        </p:nvPicPr>
        <p:blipFill>
          <a:blip r:embed="rId5"/>
          <a:stretch>
            <a:fillRect/>
          </a:stretch>
        </p:blipFill>
        <p:spPr>
          <a:xfrm>
            <a:off x="3357554" y="1428736"/>
            <a:ext cx="2540000" cy="1371600"/>
          </a:xfrm>
          <a:prstGeom prst="rect">
            <a:avLst/>
          </a:prstGeom>
        </p:spPr>
      </p:pic>
      <p:pic>
        <p:nvPicPr>
          <p:cNvPr id="28" name="図 27" descr="sunshinebass.jpg"/>
          <p:cNvPicPr>
            <a:picLocks noChangeAspect="1"/>
          </p:cNvPicPr>
          <p:nvPr/>
        </p:nvPicPr>
        <p:blipFill>
          <a:blip r:embed="rId6" cstate="print"/>
          <a:stretch>
            <a:fillRect/>
          </a:stretch>
        </p:blipFill>
        <p:spPr>
          <a:xfrm>
            <a:off x="500034" y="3786190"/>
            <a:ext cx="2357486" cy="1357322"/>
          </a:xfrm>
          <a:prstGeom prst="rect">
            <a:avLst/>
          </a:prstGeom>
        </p:spPr>
      </p:pic>
      <p:sp>
        <p:nvSpPr>
          <p:cNvPr id="29" name="矩形 22"/>
          <p:cNvSpPr/>
          <p:nvPr/>
        </p:nvSpPr>
        <p:spPr>
          <a:xfrm>
            <a:off x="6715140" y="3071810"/>
            <a:ext cx="1450141" cy="369332"/>
          </a:xfrm>
          <a:prstGeom prst="rect">
            <a:avLst/>
          </a:prstGeom>
        </p:spPr>
        <p:txBody>
          <a:bodyPr wrap="none">
            <a:spAutoFit/>
          </a:bodyPr>
          <a:lstStyle/>
          <a:p>
            <a:r>
              <a:rPr lang="en-US" altLang="zh-CN" dirty="0" smtClean="0"/>
              <a:t>9.</a:t>
            </a:r>
            <a:r>
              <a:rPr lang="en-US" dirty="0" smtClean="0"/>
              <a:t> White bass</a:t>
            </a:r>
            <a:endParaRPr lang="zh-CN" altLang="en-US" dirty="0"/>
          </a:p>
        </p:txBody>
      </p:sp>
      <p:pic>
        <p:nvPicPr>
          <p:cNvPr id="30" name="図 29" descr="Morone-chrysops-White-Bass-1_3.jpg"/>
          <p:cNvPicPr>
            <a:picLocks noChangeAspect="1"/>
          </p:cNvPicPr>
          <p:nvPr/>
        </p:nvPicPr>
        <p:blipFill>
          <a:blip r:embed="rId7" cstate="print"/>
          <a:stretch>
            <a:fillRect/>
          </a:stretch>
        </p:blipFill>
        <p:spPr>
          <a:xfrm>
            <a:off x="6215074" y="1428736"/>
            <a:ext cx="2592582" cy="1357322"/>
          </a:xfrm>
          <a:prstGeom prst="rect">
            <a:avLst/>
          </a:prstGeom>
        </p:spPr>
      </p:pic>
      <p:pic>
        <p:nvPicPr>
          <p:cNvPr id="31" name="図 30" descr="59b.jpg"/>
          <p:cNvPicPr>
            <a:picLocks noChangeAspect="1"/>
          </p:cNvPicPr>
          <p:nvPr/>
        </p:nvPicPr>
        <p:blipFill>
          <a:blip r:embed="rId8"/>
          <a:stretch>
            <a:fillRect/>
          </a:stretch>
        </p:blipFill>
        <p:spPr>
          <a:xfrm>
            <a:off x="3286116" y="3786190"/>
            <a:ext cx="2571768" cy="1285884"/>
          </a:xfrm>
          <a:prstGeom prst="rect">
            <a:avLst/>
          </a:prstGeom>
        </p:spPr>
      </p:pic>
      <p:pic>
        <p:nvPicPr>
          <p:cNvPr id="32" name="図 31" descr="pailupa-ci.jpg"/>
          <p:cNvPicPr>
            <a:picLocks noChangeAspect="1"/>
          </p:cNvPicPr>
          <p:nvPr/>
        </p:nvPicPr>
        <p:blipFill>
          <a:blip r:embed="rId9"/>
          <a:stretch>
            <a:fillRect/>
          </a:stretch>
        </p:blipFill>
        <p:spPr>
          <a:xfrm>
            <a:off x="6143636" y="3786190"/>
            <a:ext cx="2540000" cy="1285884"/>
          </a:xfrm>
          <a:prstGeom prst="rect">
            <a:avLst/>
          </a:prstGeom>
        </p:spPr>
      </p:pic>
      <p:sp>
        <p:nvSpPr>
          <p:cNvPr id="33" name="正方形/長方形 32"/>
          <p:cNvSpPr/>
          <p:nvPr/>
        </p:nvSpPr>
        <p:spPr>
          <a:xfrm>
            <a:off x="6572264" y="5357826"/>
            <a:ext cx="1643074" cy="369332"/>
          </a:xfrm>
          <a:prstGeom prst="rect">
            <a:avLst/>
          </a:prstGeom>
        </p:spPr>
        <p:txBody>
          <a:bodyPr wrap="square">
            <a:spAutoFit/>
          </a:bodyPr>
          <a:lstStyle/>
          <a:p>
            <a:r>
              <a:rPr lang="en-US" dirty="0" smtClean="0"/>
              <a:t>12.Pikeperch</a:t>
            </a:r>
            <a:endParaRPr lang="zh-CN" altLang="en-US" dirty="0"/>
          </a:p>
        </p:txBody>
      </p:sp>
    </p:spTree>
    <p:extLst>
      <p:ext uri="{BB962C8B-B14F-4D97-AF65-F5344CB8AC3E}">
        <p14:creationId xmlns="" xmlns:p14="http://schemas.microsoft.com/office/powerpoint/2010/main" val="3496600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42844" y="3143248"/>
            <a:ext cx="8856984" cy="221457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Times New Roman" pitchFamily="18" charset="0"/>
              <a:cs typeface="Times New Roman" pitchFamily="18" charset="0"/>
            </a:endParaRPr>
          </a:p>
        </p:txBody>
      </p:sp>
      <p:sp>
        <p:nvSpPr>
          <p:cNvPr id="2" name="タイトル 1"/>
          <p:cNvSpPr>
            <a:spLocks noGrp="1"/>
          </p:cNvSpPr>
          <p:nvPr>
            <p:ph type="title"/>
          </p:nvPr>
        </p:nvSpPr>
        <p:spPr>
          <a:xfrm>
            <a:off x="357158" y="428604"/>
            <a:ext cx="8229600" cy="1439850"/>
          </a:xfrm>
        </p:spPr>
        <p:txBody>
          <a:bodyPr>
            <a:noAutofit/>
          </a:bodyPr>
          <a:lstStyle/>
          <a:p>
            <a:r>
              <a:rPr lang="en-US" altLang="zh-CN" sz="3200" b="1" dirty="0" smtClean="0">
                <a:latin typeface="Times New Roman" pitchFamily="18" charset="0"/>
                <a:cs typeface="Times New Roman" pitchFamily="18" charset="0"/>
              </a:rPr>
              <a:t>A</a:t>
            </a:r>
            <a:r>
              <a:rPr kumimoji="1" lang="en-US" altLang="zh-CN" sz="3200" b="1" dirty="0" smtClean="0">
                <a:latin typeface="Times New Roman" pitchFamily="18" charset="0"/>
                <a:cs typeface="Times New Roman" pitchFamily="18" charset="0"/>
              </a:rPr>
              <a:t>im</a:t>
            </a:r>
            <a:r>
              <a:rPr kumimoji="1" lang="en-US" altLang="ja-JP" sz="3200" b="1" dirty="0" smtClean="0">
                <a:latin typeface="Times New Roman" pitchFamily="18" charset="0"/>
                <a:cs typeface="Times New Roman" pitchFamily="18" charset="0"/>
              </a:rPr>
              <a:t/>
            </a:r>
            <a:br>
              <a:rPr kumimoji="1" lang="en-US" altLang="ja-JP" sz="3200" b="1" dirty="0" smtClean="0">
                <a:latin typeface="Times New Roman" pitchFamily="18" charset="0"/>
                <a:cs typeface="Times New Roman" pitchFamily="18" charset="0"/>
              </a:rPr>
            </a:br>
            <a:r>
              <a:rPr lang="en-US" sz="3200" dirty="0" smtClean="0"/>
              <a:t>Determine a </a:t>
            </a:r>
            <a:r>
              <a:rPr lang="en-US" sz="3200" dirty="0" smtClean="0"/>
              <a:t>fish </a:t>
            </a:r>
            <a:r>
              <a:rPr lang="en-US" sz="3200" dirty="0" smtClean="0"/>
              <a:t>in </a:t>
            </a:r>
            <a:r>
              <a:rPr lang="en-US" sz="3200" dirty="0" smtClean="0"/>
              <a:t>a </a:t>
            </a:r>
            <a:r>
              <a:rPr lang="en-US" sz="3200" dirty="0" smtClean="0"/>
              <a:t>picture whether </a:t>
            </a:r>
            <a:r>
              <a:rPr lang="en-US" sz="3200" dirty="0" smtClean="0"/>
              <a:t>belongs </a:t>
            </a:r>
            <a:r>
              <a:rPr lang="en-US" sz="3200" dirty="0" smtClean="0"/>
              <a:t>to </a:t>
            </a:r>
            <a:r>
              <a:rPr lang="en-US" altLang="zh-CN" sz="3200" dirty="0" smtClean="0"/>
              <a:t>invasive </a:t>
            </a:r>
            <a:r>
              <a:rPr lang="en-US" altLang="zh-CN" sz="3200" dirty="0" smtClean="0"/>
              <a:t>alien fish </a:t>
            </a:r>
            <a:r>
              <a:rPr lang="en-US" altLang="zh-CN" sz="3200" dirty="0" smtClean="0"/>
              <a:t>species.</a:t>
            </a:r>
            <a:endParaRPr kumimoji="1" lang="ja-JP" altLang="en-US" sz="3200" dirty="0">
              <a:latin typeface="Times New Roman" pitchFamily="18" charset="0"/>
              <a:cs typeface="Times New Roman" pitchFamily="18" charset="0"/>
            </a:endParaRPr>
          </a:p>
        </p:txBody>
      </p:sp>
      <p:sp>
        <p:nvSpPr>
          <p:cNvPr id="3" name="コンテンツ プレースホルダー 2"/>
          <p:cNvSpPr>
            <a:spLocks noGrp="1"/>
          </p:cNvSpPr>
          <p:nvPr>
            <p:ph idx="1"/>
          </p:nvPr>
        </p:nvSpPr>
        <p:spPr>
          <a:xfrm>
            <a:off x="285720" y="3214686"/>
            <a:ext cx="8748972" cy="2160240"/>
          </a:xfrm>
        </p:spPr>
        <p:txBody>
          <a:bodyPr>
            <a:normAutofit/>
          </a:bodyPr>
          <a:lstStyle/>
          <a:p>
            <a:pPr marL="0" indent="0">
              <a:spcBef>
                <a:spcPts val="0"/>
              </a:spcBef>
              <a:buNone/>
            </a:pPr>
            <a:r>
              <a:rPr lang="en-US" altLang="ja-JP" b="1" dirty="0" smtClean="0">
                <a:latin typeface="Times New Roman" pitchFamily="18" charset="0"/>
                <a:cs typeface="Times New Roman" pitchFamily="18" charset="0"/>
              </a:rPr>
              <a:t>We catch the body texture pattern after finding the fish-like creature, and make a judgment based in several statistical evaluation parameter.</a:t>
            </a:r>
            <a:endParaRPr lang="en-US" altLang="ja-JP" b="1" dirty="0" smtClean="0">
              <a:latin typeface="Times New Roman" pitchFamily="18" charset="0"/>
              <a:cs typeface="Times New Roman" pitchFamily="18" charset="0"/>
            </a:endParaRPr>
          </a:p>
        </p:txBody>
      </p:sp>
      <p:sp>
        <p:nvSpPr>
          <p:cNvPr id="4" name="下矢印 3"/>
          <p:cNvSpPr/>
          <p:nvPr/>
        </p:nvSpPr>
        <p:spPr>
          <a:xfrm>
            <a:off x="4143372" y="2071678"/>
            <a:ext cx="540060" cy="928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Times New Roman" pitchFamily="18" charset="0"/>
              <a:cs typeface="Times New Roman" pitchFamily="18" charset="0"/>
            </a:endParaRPr>
          </a:p>
        </p:txBody>
      </p:sp>
      <p:grpSp>
        <p:nvGrpSpPr>
          <p:cNvPr id="7" name="Group 31"/>
          <p:cNvGrpSpPr>
            <a:grpSpLocks/>
          </p:cNvGrpSpPr>
          <p:nvPr/>
        </p:nvGrpSpPr>
        <p:grpSpPr bwMode="auto">
          <a:xfrm>
            <a:off x="0" y="-25400"/>
            <a:ext cx="9144000" cy="419100"/>
            <a:chOff x="0" y="-12"/>
            <a:chExt cx="5760" cy="264"/>
          </a:xfrm>
        </p:grpSpPr>
        <p:grpSp>
          <p:nvGrpSpPr>
            <p:cNvPr id="8" name="Group 32"/>
            <p:cNvGrpSpPr>
              <a:grpSpLocks/>
            </p:cNvGrpSpPr>
            <p:nvPr/>
          </p:nvGrpSpPr>
          <p:grpSpPr bwMode="auto">
            <a:xfrm>
              <a:off x="0" y="0"/>
              <a:ext cx="5760" cy="252"/>
              <a:chOff x="0" y="397"/>
              <a:chExt cx="5760" cy="252"/>
            </a:xfrm>
          </p:grpSpPr>
          <p:pic>
            <p:nvPicPr>
              <p:cNvPr id="10" name="Picture 33" descr="title">
                <a:hlinkClick r:id="rId2"/>
              </p:cNvPr>
              <p:cNvPicPr>
                <a:picLocks noChangeAspect="1" noChangeArrowheads="1"/>
              </p:cNvPicPr>
              <p:nvPr/>
            </p:nvPicPr>
            <p:blipFill>
              <a:blip r:embed="rId3" cstate="print"/>
              <a:srcRect/>
              <a:stretch>
                <a:fillRect/>
              </a:stretch>
            </p:blipFill>
            <p:spPr bwMode="auto">
              <a:xfrm>
                <a:off x="0" y="399"/>
                <a:ext cx="4200" cy="247"/>
              </a:xfrm>
              <a:prstGeom prst="rect">
                <a:avLst/>
              </a:prstGeom>
              <a:noFill/>
              <a:ln w="9525">
                <a:noFill/>
                <a:miter lim="800000"/>
                <a:headEnd/>
                <a:tailEnd/>
              </a:ln>
            </p:spPr>
          </p:pic>
          <p:sp>
            <p:nvSpPr>
              <p:cNvPr id="11" name="Text Box 34"/>
              <p:cNvSpPr txBox="1">
                <a:spLocks noChangeArrowheads="1"/>
              </p:cNvSpPr>
              <p:nvPr/>
            </p:nvSpPr>
            <p:spPr bwMode="auto">
              <a:xfrm>
                <a:off x="4200" y="399"/>
                <a:ext cx="1130" cy="250"/>
              </a:xfrm>
              <a:prstGeom prst="rect">
                <a:avLst/>
              </a:prstGeom>
              <a:solidFill>
                <a:srgbClr val="003366"/>
              </a:solidFill>
              <a:ln w="9525">
                <a:noFill/>
                <a:miter lim="800000"/>
                <a:headEnd/>
                <a:tailEnd/>
              </a:ln>
            </p:spPr>
            <p:txBody>
              <a:bodyPr>
                <a:spAutoFit/>
              </a:bodyPr>
              <a:lstStyle/>
              <a:p>
                <a:r>
                  <a:rPr lang="ja-JP" altLang="en-US" sz="2000" b="1">
                    <a:solidFill>
                      <a:schemeClr val="bg1"/>
                    </a:solidFill>
                    <a:latin typeface="Times New Roman" pitchFamily="18" charset="0"/>
                    <a:ea typeface="HGP行書体" pitchFamily="66" charset="-128"/>
                    <a:cs typeface="Times New Roman" pitchFamily="18" charset="0"/>
                  </a:rPr>
                  <a:t>芹川研究室</a:t>
                </a:r>
              </a:p>
            </p:txBody>
          </p:sp>
          <p:sp>
            <p:nvSpPr>
              <p:cNvPr id="12" name="Text Box 35"/>
              <p:cNvSpPr txBox="1">
                <a:spLocks noChangeArrowheads="1"/>
              </p:cNvSpPr>
              <p:nvPr/>
            </p:nvSpPr>
            <p:spPr bwMode="auto">
              <a:xfrm>
                <a:off x="5168" y="397"/>
                <a:ext cx="592" cy="252"/>
              </a:xfrm>
              <a:prstGeom prst="rect">
                <a:avLst/>
              </a:prstGeom>
              <a:solidFill>
                <a:srgbClr val="003366"/>
              </a:solidFill>
              <a:ln w="9525">
                <a:noFill/>
                <a:miter lim="800000"/>
                <a:headEnd/>
                <a:tailEnd/>
              </a:ln>
            </p:spPr>
            <p:txBody>
              <a:bodyPr>
                <a:spAutoFit/>
              </a:bodyPr>
              <a:lstStyle/>
              <a:p>
                <a:endParaRPr lang="en-US" altLang="ja-JP" sz="2000" b="1" dirty="0">
                  <a:solidFill>
                    <a:schemeClr val="bg1"/>
                  </a:solidFill>
                  <a:latin typeface="Times New Roman" pitchFamily="18" charset="0"/>
                  <a:ea typeface="HGP行書体" pitchFamily="66" charset="-128"/>
                  <a:cs typeface="Times New Roman" pitchFamily="18" charset="0"/>
                </a:endParaRPr>
              </a:p>
            </p:txBody>
          </p:sp>
        </p:grpSp>
        <p:sp>
          <p:nvSpPr>
            <p:cNvPr id="9" name="Text Box 36"/>
            <p:cNvSpPr txBox="1">
              <a:spLocks noChangeArrowheads="1"/>
            </p:cNvSpPr>
            <p:nvPr/>
          </p:nvSpPr>
          <p:spPr bwMode="auto">
            <a:xfrm>
              <a:off x="505" y="-12"/>
              <a:ext cx="483" cy="250"/>
            </a:xfrm>
            <a:prstGeom prst="rect">
              <a:avLst/>
            </a:prstGeom>
            <a:solidFill>
              <a:srgbClr val="003366"/>
            </a:solidFill>
            <a:ln w="9525">
              <a:noFill/>
              <a:miter lim="800000"/>
              <a:headEnd/>
              <a:tailEnd/>
            </a:ln>
          </p:spPr>
          <p:txBody>
            <a:bodyPr>
              <a:spAutoFit/>
            </a:bodyPr>
            <a:lstStyle/>
            <a:p>
              <a:endParaRPr lang="ja-JP" altLang="ja-JP" sz="2000" b="1">
                <a:solidFill>
                  <a:schemeClr val="accent1"/>
                </a:solidFill>
                <a:latin typeface="Times New Roman" pitchFamily="18" charset="0"/>
                <a:ea typeface="HGP行書体" pitchFamily="66" charset="-128"/>
                <a:cs typeface="Times New Roman" pitchFamily="18" charset="0"/>
              </a:endParaRPr>
            </a:p>
          </p:txBody>
        </p:sp>
      </p:grpSp>
      <p:sp>
        <p:nvSpPr>
          <p:cNvPr id="14" name="テキスト ボックス 32"/>
          <p:cNvSpPr txBox="1"/>
          <p:nvPr/>
        </p:nvSpPr>
        <p:spPr>
          <a:xfrm>
            <a:off x="8429652" y="6286520"/>
            <a:ext cx="571504"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zh-CN" dirty="0" smtClean="0"/>
              <a:t>5</a:t>
            </a:r>
            <a:endParaRPr lang="zh-CN" altLang="en-US" dirty="0"/>
          </a:p>
        </p:txBody>
      </p:sp>
      <p:sp>
        <p:nvSpPr>
          <p:cNvPr id="15" name="テキスト ボックス 14"/>
          <p:cNvSpPr txBox="1"/>
          <p:nvPr/>
        </p:nvSpPr>
        <p:spPr>
          <a:xfrm>
            <a:off x="4714876" y="2285992"/>
            <a:ext cx="714380" cy="369332"/>
          </a:xfrm>
          <a:prstGeom prst="rect">
            <a:avLst/>
          </a:prstGeom>
          <a:noFill/>
        </p:spPr>
        <p:txBody>
          <a:bodyPr wrap="square" rtlCol="0">
            <a:spAutoFit/>
          </a:bodyPr>
          <a:lstStyle/>
          <a:p>
            <a:r>
              <a:rPr lang="en-US" altLang="zh-CN" dirty="0" smtClean="0"/>
              <a:t>Ways</a:t>
            </a:r>
          </a:p>
        </p:txBody>
      </p:sp>
    </p:spTree>
    <p:extLst>
      <p:ext uri="{BB962C8B-B14F-4D97-AF65-F5344CB8AC3E}">
        <p14:creationId xmlns="" xmlns:p14="http://schemas.microsoft.com/office/powerpoint/2010/main" val="3496600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t>進捗</a:t>
            </a:r>
            <a:r>
              <a:rPr lang="ja-JP" altLang="en-US" b="1" dirty="0" smtClean="0"/>
              <a:t>状況（プログラム）</a:t>
            </a:r>
            <a:r>
              <a:rPr lang="en-US" altLang="zh-CN" b="1" dirty="0" smtClean="0"/>
              <a:t>Program</a:t>
            </a:r>
            <a:endParaRPr kumimoji="1" lang="ja-JP" altLang="en-US" b="1" dirty="0"/>
          </a:p>
        </p:txBody>
      </p:sp>
      <p:sp>
        <p:nvSpPr>
          <p:cNvPr id="3" name="コンテンツ プレースホルダー 2"/>
          <p:cNvSpPr>
            <a:spLocks noGrp="1"/>
          </p:cNvSpPr>
          <p:nvPr>
            <p:ph idx="1"/>
          </p:nvPr>
        </p:nvSpPr>
        <p:spPr>
          <a:xfrm>
            <a:off x="107504" y="1484784"/>
            <a:ext cx="9036496" cy="5040560"/>
          </a:xfrm>
        </p:spPr>
        <p:txBody>
          <a:bodyPr>
            <a:normAutofit fontScale="85000" lnSpcReduction="20000"/>
          </a:bodyPr>
          <a:lstStyle/>
          <a:p>
            <a:pPr>
              <a:buFont typeface="Wingdings" pitchFamily="2" charset="2"/>
              <a:buChar char="ü"/>
            </a:pPr>
            <a:r>
              <a:rPr lang="en-US" altLang="zh-CN" sz="3600" b="1" dirty="0" smtClean="0"/>
              <a:t>Target Image </a:t>
            </a:r>
            <a:r>
              <a:rPr lang="en-US" altLang="zh-CN" sz="3600" b="1" dirty="0" smtClean="0"/>
              <a:t>Collection</a:t>
            </a:r>
          </a:p>
          <a:p>
            <a:pPr>
              <a:buFont typeface="Wingdings" pitchFamily="2" charset="2"/>
              <a:buChar char="ü"/>
            </a:pPr>
            <a:r>
              <a:rPr lang="en-US" sz="3600" b="1" dirty="0" smtClean="0"/>
              <a:t>Adjust </a:t>
            </a:r>
            <a:r>
              <a:rPr lang="en-US" sz="3600" b="1" dirty="0" smtClean="0"/>
              <a:t>the size of the </a:t>
            </a:r>
            <a:r>
              <a:rPr lang="en-US" sz="3600" b="1" dirty="0" smtClean="0"/>
              <a:t>image.</a:t>
            </a:r>
          </a:p>
          <a:p>
            <a:pPr>
              <a:buFont typeface="Wingdings" pitchFamily="2" charset="2"/>
              <a:buChar char="ü"/>
            </a:pPr>
            <a:r>
              <a:rPr kumimoji="1" lang="en-US" altLang="ja-JP" sz="3600" b="1" dirty="0" smtClean="0"/>
              <a:t>Use the </a:t>
            </a:r>
            <a:r>
              <a:rPr lang="en-US" altLang="zh-CN" sz="3600" b="1" dirty="0" smtClean="0"/>
              <a:t>co-occurrence matrix. </a:t>
            </a:r>
            <a:endParaRPr kumimoji="1" lang="en-US" altLang="ja-JP" sz="3300" b="1" dirty="0" smtClean="0"/>
          </a:p>
          <a:p>
            <a:pPr>
              <a:buFont typeface="Wingdings" pitchFamily="2" charset="2"/>
              <a:buChar char="Ø"/>
            </a:pPr>
            <a:r>
              <a:rPr lang="en-US" altLang="zh-CN" sz="3600" b="1" dirty="0" smtClean="0"/>
              <a:t>Identify </a:t>
            </a:r>
            <a:r>
              <a:rPr lang="en-US" altLang="zh-CN" sz="3600" b="1" dirty="0" smtClean="0"/>
              <a:t>the target species, 3 kinds(crap, sunfish, black bass).</a:t>
            </a:r>
          </a:p>
          <a:p>
            <a:pPr>
              <a:buFont typeface="Wingdings" pitchFamily="2" charset="2"/>
              <a:buChar char="Ø"/>
            </a:pPr>
            <a:r>
              <a:rPr lang="en-US" altLang="zh-CN" sz="3600" b="1" dirty="0" smtClean="0"/>
              <a:t>Analyze the </a:t>
            </a:r>
            <a:r>
              <a:rPr lang="en-US" altLang="ja-JP" sz="3600" b="1" dirty="0" smtClean="0"/>
              <a:t>statistics about the 3 kinds of fish, use </a:t>
            </a:r>
            <a:r>
              <a:rPr lang="en-US" altLang="zh-CN" sz="3600" b="1" dirty="0" smtClean="0"/>
              <a:t>confused occurrence</a:t>
            </a:r>
            <a:r>
              <a:rPr lang="en-US" altLang="ja-JP" sz="3600" b="1" dirty="0" smtClean="0"/>
              <a:t> </a:t>
            </a:r>
            <a:r>
              <a:rPr lang="en-US" altLang="ja-JP" sz="3600" b="1" dirty="0" smtClean="0"/>
              <a:t>matrix to deal with the characteristic </a:t>
            </a:r>
            <a:r>
              <a:rPr lang="en-US" altLang="ja-JP" sz="3600" b="1" dirty="0" smtClean="0"/>
              <a:t>value</a:t>
            </a:r>
            <a:r>
              <a:rPr lang="en-US" altLang="zh-CN" sz="3600" b="1" dirty="0" smtClean="0"/>
              <a:t> of the three species of </a:t>
            </a:r>
            <a:r>
              <a:rPr lang="en-US" altLang="zh-CN" sz="3600" b="1" dirty="0" smtClean="0"/>
              <a:t>fish.</a:t>
            </a:r>
            <a:endParaRPr lang="en-US" altLang="zh-CN" sz="3600" b="1" dirty="0" smtClean="0"/>
          </a:p>
          <a:p>
            <a:pPr>
              <a:buFont typeface="Wingdings" pitchFamily="2" charset="2"/>
              <a:buChar char="Ø"/>
            </a:pPr>
            <a:endParaRPr lang="en-US" altLang="zh-CN" sz="3600" b="1" dirty="0" smtClean="0"/>
          </a:p>
          <a:p>
            <a:pPr>
              <a:buNone/>
            </a:pPr>
            <a:r>
              <a:rPr lang="en-US" altLang="zh-CN" sz="3600" b="1" dirty="0" smtClean="0"/>
              <a:t>    </a:t>
            </a:r>
          </a:p>
          <a:p>
            <a:pPr>
              <a:buNone/>
            </a:pPr>
            <a:r>
              <a:rPr lang="en-US" altLang="zh-CN" sz="3600" dirty="0" smtClean="0"/>
              <a:t>    </a:t>
            </a:r>
          </a:p>
          <a:p>
            <a:pPr>
              <a:buNone/>
            </a:pPr>
            <a:endParaRPr lang="en-US" altLang="ja-JP" sz="3600" b="1" dirty="0" smtClean="0"/>
          </a:p>
          <a:p>
            <a:pPr marL="0" indent="0">
              <a:buNone/>
            </a:pPr>
            <a:endParaRPr lang="en-US" altLang="ja-JP" sz="3300" b="1" dirty="0" smtClean="0"/>
          </a:p>
        </p:txBody>
      </p:sp>
      <p:grpSp>
        <p:nvGrpSpPr>
          <p:cNvPr id="4" name="Group 31"/>
          <p:cNvGrpSpPr>
            <a:grpSpLocks/>
          </p:cNvGrpSpPr>
          <p:nvPr/>
        </p:nvGrpSpPr>
        <p:grpSpPr bwMode="auto">
          <a:xfrm>
            <a:off x="0" y="-25400"/>
            <a:ext cx="9144000" cy="419100"/>
            <a:chOff x="0" y="-12"/>
            <a:chExt cx="5760" cy="264"/>
          </a:xfrm>
        </p:grpSpPr>
        <p:grpSp>
          <p:nvGrpSpPr>
            <p:cNvPr id="5" name="Group 32"/>
            <p:cNvGrpSpPr>
              <a:grpSpLocks/>
            </p:cNvGrpSpPr>
            <p:nvPr/>
          </p:nvGrpSpPr>
          <p:grpSpPr bwMode="auto">
            <a:xfrm>
              <a:off x="0" y="0"/>
              <a:ext cx="5760" cy="252"/>
              <a:chOff x="0" y="397"/>
              <a:chExt cx="5760" cy="252"/>
            </a:xfrm>
          </p:grpSpPr>
          <p:pic>
            <p:nvPicPr>
              <p:cNvPr id="7" name="Picture 33" descr="title">
                <a:hlinkClick r:id="rId3"/>
              </p:cNvPr>
              <p:cNvPicPr>
                <a:picLocks noChangeAspect="1" noChangeArrowheads="1"/>
              </p:cNvPicPr>
              <p:nvPr/>
            </p:nvPicPr>
            <p:blipFill>
              <a:blip r:embed="rId4" cstate="print"/>
              <a:srcRect/>
              <a:stretch>
                <a:fillRect/>
              </a:stretch>
            </p:blipFill>
            <p:spPr bwMode="auto">
              <a:xfrm>
                <a:off x="0" y="399"/>
                <a:ext cx="4200" cy="247"/>
              </a:xfrm>
              <a:prstGeom prst="rect">
                <a:avLst/>
              </a:prstGeom>
              <a:noFill/>
              <a:ln w="9525">
                <a:noFill/>
                <a:miter lim="800000"/>
                <a:headEnd/>
                <a:tailEnd/>
              </a:ln>
            </p:spPr>
          </p:pic>
          <p:sp>
            <p:nvSpPr>
              <p:cNvPr id="8" name="Text Box 34"/>
              <p:cNvSpPr txBox="1">
                <a:spLocks noChangeArrowheads="1"/>
              </p:cNvSpPr>
              <p:nvPr/>
            </p:nvSpPr>
            <p:spPr bwMode="auto">
              <a:xfrm>
                <a:off x="4200" y="399"/>
                <a:ext cx="1130" cy="250"/>
              </a:xfrm>
              <a:prstGeom prst="rect">
                <a:avLst/>
              </a:prstGeom>
              <a:solidFill>
                <a:srgbClr val="003366"/>
              </a:solidFill>
              <a:ln w="9525">
                <a:noFill/>
                <a:miter lim="800000"/>
                <a:headEnd/>
                <a:tailEnd/>
              </a:ln>
            </p:spPr>
            <p:txBody>
              <a:bodyPr>
                <a:spAutoFit/>
              </a:bodyPr>
              <a:lstStyle/>
              <a:p>
                <a:r>
                  <a:rPr lang="ja-JP" altLang="en-US" sz="2000" b="1">
                    <a:solidFill>
                      <a:schemeClr val="bg1"/>
                    </a:solidFill>
                    <a:latin typeface="Times New Roman" pitchFamily="18" charset="0"/>
                    <a:ea typeface="HGP行書体" pitchFamily="66" charset="-128"/>
                    <a:cs typeface="Times New Roman" pitchFamily="18" charset="0"/>
                  </a:rPr>
                  <a:t>芹川研究室</a:t>
                </a:r>
              </a:p>
            </p:txBody>
          </p:sp>
          <p:sp>
            <p:nvSpPr>
              <p:cNvPr id="9" name="Text Box 35"/>
              <p:cNvSpPr txBox="1">
                <a:spLocks noChangeArrowheads="1"/>
              </p:cNvSpPr>
              <p:nvPr/>
            </p:nvSpPr>
            <p:spPr bwMode="auto">
              <a:xfrm>
                <a:off x="5168" y="397"/>
                <a:ext cx="592" cy="252"/>
              </a:xfrm>
              <a:prstGeom prst="rect">
                <a:avLst/>
              </a:prstGeom>
              <a:solidFill>
                <a:srgbClr val="003366"/>
              </a:solidFill>
              <a:ln w="9525">
                <a:noFill/>
                <a:miter lim="800000"/>
                <a:headEnd/>
                <a:tailEnd/>
              </a:ln>
            </p:spPr>
            <p:txBody>
              <a:bodyPr>
                <a:spAutoFit/>
              </a:bodyPr>
              <a:lstStyle/>
              <a:p>
                <a:endParaRPr lang="en-US" altLang="ja-JP" sz="2000" b="1" dirty="0">
                  <a:solidFill>
                    <a:schemeClr val="bg1"/>
                  </a:solidFill>
                  <a:latin typeface="Times New Roman" pitchFamily="18" charset="0"/>
                  <a:ea typeface="HGP行書体" pitchFamily="66" charset="-128"/>
                  <a:cs typeface="Times New Roman" pitchFamily="18" charset="0"/>
                </a:endParaRPr>
              </a:p>
            </p:txBody>
          </p:sp>
        </p:grpSp>
        <p:sp>
          <p:nvSpPr>
            <p:cNvPr id="6" name="Text Box 36"/>
            <p:cNvSpPr txBox="1">
              <a:spLocks noChangeArrowheads="1"/>
            </p:cNvSpPr>
            <p:nvPr/>
          </p:nvSpPr>
          <p:spPr bwMode="auto">
            <a:xfrm>
              <a:off x="505" y="-12"/>
              <a:ext cx="483" cy="250"/>
            </a:xfrm>
            <a:prstGeom prst="rect">
              <a:avLst/>
            </a:prstGeom>
            <a:solidFill>
              <a:srgbClr val="003366"/>
            </a:solidFill>
            <a:ln w="9525">
              <a:noFill/>
              <a:miter lim="800000"/>
              <a:headEnd/>
              <a:tailEnd/>
            </a:ln>
          </p:spPr>
          <p:txBody>
            <a:bodyPr>
              <a:spAutoFit/>
            </a:bodyPr>
            <a:lstStyle/>
            <a:p>
              <a:endParaRPr lang="ja-JP" altLang="ja-JP" sz="2000" b="1">
                <a:solidFill>
                  <a:schemeClr val="accent1"/>
                </a:solidFill>
                <a:latin typeface="Times New Roman" pitchFamily="18" charset="0"/>
                <a:ea typeface="HGP行書体" pitchFamily="66" charset="-128"/>
                <a:cs typeface="Times New Roman" pitchFamily="18" charset="0"/>
              </a:endParaRPr>
            </a:p>
          </p:txBody>
        </p:sp>
      </p:grpSp>
      <p:sp>
        <p:nvSpPr>
          <p:cNvPr id="10" name="テキスト ボックス 32"/>
          <p:cNvSpPr txBox="1"/>
          <p:nvPr/>
        </p:nvSpPr>
        <p:spPr>
          <a:xfrm>
            <a:off x="8429652" y="6286520"/>
            <a:ext cx="571504"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zh-CN" dirty="0" smtClean="0"/>
              <a:t>6</a:t>
            </a:r>
            <a:endParaRPr lang="zh-CN" altLang="en-US" dirty="0"/>
          </a:p>
        </p:txBody>
      </p:sp>
    </p:spTree>
    <p:extLst>
      <p:ext uri="{BB962C8B-B14F-4D97-AF65-F5344CB8AC3E}">
        <p14:creationId xmlns="" xmlns:p14="http://schemas.microsoft.com/office/powerpoint/2010/main" val="3591359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t>進捗</a:t>
            </a:r>
            <a:r>
              <a:rPr lang="ja-JP" altLang="en-US" b="1" dirty="0" smtClean="0"/>
              <a:t>状況（</a:t>
            </a:r>
            <a:r>
              <a:rPr lang="ja-JP" altLang="en-US" b="1" dirty="0"/>
              <a:t>本体</a:t>
            </a:r>
            <a:r>
              <a:rPr lang="ja-JP" altLang="en-US" b="1" dirty="0" smtClean="0"/>
              <a:t>）</a:t>
            </a:r>
            <a:endParaRPr kumimoji="1" lang="ja-JP" altLang="en-US" b="1" dirty="0"/>
          </a:p>
        </p:txBody>
      </p:sp>
      <p:grpSp>
        <p:nvGrpSpPr>
          <p:cNvPr id="4" name="Group 31"/>
          <p:cNvGrpSpPr>
            <a:grpSpLocks/>
          </p:cNvGrpSpPr>
          <p:nvPr/>
        </p:nvGrpSpPr>
        <p:grpSpPr bwMode="auto">
          <a:xfrm>
            <a:off x="0" y="-25400"/>
            <a:ext cx="9144000" cy="419100"/>
            <a:chOff x="0" y="-12"/>
            <a:chExt cx="5760" cy="264"/>
          </a:xfrm>
        </p:grpSpPr>
        <p:grpSp>
          <p:nvGrpSpPr>
            <p:cNvPr id="5" name="Group 32"/>
            <p:cNvGrpSpPr>
              <a:grpSpLocks/>
            </p:cNvGrpSpPr>
            <p:nvPr/>
          </p:nvGrpSpPr>
          <p:grpSpPr bwMode="auto">
            <a:xfrm>
              <a:off x="0" y="0"/>
              <a:ext cx="5760" cy="252"/>
              <a:chOff x="0" y="397"/>
              <a:chExt cx="5760" cy="252"/>
            </a:xfrm>
          </p:grpSpPr>
          <p:pic>
            <p:nvPicPr>
              <p:cNvPr id="7" name="Picture 33" descr="title">
                <a:hlinkClick r:id="rId3"/>
              </p:cNvPr>
              <p:cNvPicPr>
                <a:picLocks noChangeAspect="1" noChangeArrowheads="1"/>
              </p:cNvPicPr>
              <p:nvPr/>
            </p:nvPicPr>
            <p:blipFill>
              <a:blip r:embed="rId4" cstate="print"/>
              <a:srcRect/>
              <a:stretch>
                <a:fillRect/>
              </a:stretch>
            </p:blipFill>
            <p:spPr bwMode="auto">
              <a:xfrm>
                <a:off x="0" y="399"/>
                <a:ext cx="4200" cy="247"/>
              </a:xfrm>
              <a:prstGeom prst="rect">
                <a:avLst/>
              </a:prstGeom>
              <a:noFill/>
              <a:ln w="9525">
                <a:noFill/>
                <a:miter lim="800000"/>
                <a:headEnd/>
                <a:tailEnd/>
              </a:ln>
            </p:spPr>
          </p:pic>
          <p:sp>
            <p:nvSpPr>
              <p:cNvPr id="8" name="Text Box 34"/>
              <p:cNvSpPr txBox="1">
                <a:spLocks noChangeArrowheads="1"/>
              </p:cNvSpPr>
              <p:nvPr/>
            </p:nvSpPr>
            <p:spPr bwMode="auto">
              <a:xfrm>
                <a:off x="4200" y="399"/>
                <a:ext cx="1130" cy="250"/>
              </a:xfrm>
              <a:prstGeom prst="rect">
                <a:avLst/>
              </a:prstGeom>
              <a:solidFill>
                <a:srgbClr val="003366"/>
              </a:solidFill>
              <a:ln w="9525">
                <a:noFill/>
                <a:miter lim="800000"/>
                <a:headEnd/>
                <a:tailEnd/>
              </a:ln>
            </p:spPr>
            <p:txBody>
              <a:bodyPr>
                <a:spAutoFit/>
              </a:bodyPr>
              <a:lstStyle/>
              <a:p>
                <a:r>
                  <a:rPr lang="ja-JP" altLang="en-US" sz="2000" b="1">
                    <a:solidFill>
                      <a:schemeClr val="bg1"/>
                    </a:solidFill>
                    <a:latin typeface="Times New Roman" pitchFamily="18" charset="0"/>
                    <a:ea typeface="HGP行書体" pitchFamily="66" charset="-128"/>
                    <a:cs typeface="Times New Roman" pitchFamily="18" charset="0"/>
                  </a:rPr>
                  <a:t>芹川研究室</a:t>
                </a:r>
              </a:p>
            </p:txBody>
          </p:sp>
          <p:sp>
            <p:nvSpPr>
              <p:cNvPr id="9" name="Text Box 35"/>
              <p:cNvSpPr txBox="1">
                <a:spLocks noChangeArrowheads="1"/>
              </p:cNvSpPr>
              <p:nvPr/>
            </p:nvSpPr>
            <p:spPr bwMode="auto">
              <a:xfrm>
                <a:off x="5168" y="397"/>
                <a:ext cx="592" cy="252"/>
              </a:xfrm>
              <a:prstGeom prst="rect">
                <a:avLst/>
              </a:prstGeom>
              <a:solidFill>
                <a:srgbClr val="003366"/>
              </a:solidFill>
              <a:ln w="9525">
                <a:noFill/>
                <a:miter lim="800000"/>
                <a:headEnd/>
                <a:tailEnd/>
              </a:ln>
            </p:spPr>
            <p:txBody>
              <a:bodyPr>
                <a:spAutoFit/>
              </a:bodyPr>
              <a:lstStyle/>
              <a:p>
                <a:endParaRPr lang="en-US" altLang="ja-JP" sz="2000" b="1" dirty="0">
                  <a:solidFill>
                    <a:schemeClr val="bg1"/>
                  </a:solidFill>
                  <a:latin typeface="Times New Roman" pitchFamily="18" charset="0"/>
                  <a:ea typeface="HGP行書体" pitchFamily="66" charset="-128"/>
                  <a:cs typeface="Times New Roman" pitchFamily="18" charset="0"/>
                </a:endParaRPr>
              </a:p>
            </p:txBody>
          </p:sp>
        </p:grpSp>
        <p:sp>
          <p:nvSpPr>
            <p:cNvPr id="6" name="Text Box 36"/>
            <p:cNvSpPr txBox="1">
              <a:spLocks noChangeArrowheads="1"/>
            </p:cNvSpPr>
            <p:nvPr/>
          </p:nvSpPr>
          <p:spPr bwMode="auto">
            <a:xfrm>
              <a:off x="505" y="-12"/>
              <a:ext cx="483" cy="250"/>
            </a:xfrm>
            <a:prstGeom prst="rect">
              <a:avLst/>
            </a:prstGeom>
            <a:solidFill>
              <a:srgbClr val="003366"/>
            </a:solidFill>
            <a:ln w="9525">
              <a:noFill/>
              <a:miter lim="800000"/>
              <a:headEnd/>
              <a:tailEnd/>
            </a:ln>
          </p:spPr>
          <p:txBody>
            <a:bodyPr>
              <a:spAutoFit/>
            </a:bodyPr>
            <a:lstStyle/>
            <a:p>
              <a:endParaRPr lang="ja-JP" altLang="ja-JP" sz="2000" b="1">
                <a:solidFill>
                  <a:schemeClr val="accent1"/>
                </a:solidFill>
                <a:latin typeface="Times New Roman" pitchFamily="18" charset="0"/>
                <a:ea typeface="HGP行書体" pitchFamily="66" charset="-128"/>
                <a:cs typeface="Times New Roman" pitchFamily="18" charset="0"/>
              </a:endParaRPr>
            </a:p>
          </p:txBody>
        </p:sp>
      </p:grpSp>
      <p:pic>
        <p:nvPicPr>
          <p:cNvPr id="1030" name="Picture 6" descr="C:\Users\yanziyue\AppData\Roaming\Tencent\Users\75319684\QQ\WinTemp\RichOle\[3_0$YZ5`7$R4F1SDK5HHDG.jpg"/>
          <p:cNvPicPr>
            <a:picLocks noGrp="1" noChangeAspect="1" noChangeArrowheads="1"/>
          </p:cNvPicPr>
          <p:nvPr>
            <p:ph idx="1"/>
          </p:nvPr>
        </p:nvPicPr>
        <p:blipFill>
          <a:blip r:embed="rId5" cstate="print"/>
          <a:srcRect/>
          <a:stretch>
            <a:fillRect/>
          </a:stretch>
        </p:blipFill>
        <p:spPr bwMode="auto">
          <a:xfrm>
            <a:off x="785786" y="1214422"/>
            <a:ext cx="7215237" cy="5143536"/>
          </a:xfrm>
          <a:prstGeom prst="rect">
            <a:avLst/>
          </a:prstGeom>
          <a:noFill/>
        </p:spPr>
      </p:pic>
      <p:sp>
        <p:nvSpPr>
          <p:cNvPr id="10" name="テキスト ボックス 32"/>
          <p:cNvSpPr txBox="1"/>
          <p:nvPr/>
        </p:nvSpPr>
        <p:spPr>
          <a:xfrm>
            <a:off x="8429652" y="6286520"/>
            <a:ext cx="571504"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zh-CN" dirty="0" smtClean="0"/>
              <a:t>7</a:t>
            </a:r>
            <a:endParaRPr lang="zh-CN" altLang="en-US" dirty="0"/>
          </a:p>
        </p:txBody>
      </p:sp>
    </p:spTree>
    <p:extLst>
      <p:ext uri="{BB962C8B-B14F-4D97-AF65-F5344CB8AC3E}">
        <p14:creationId xmlns="" xmlns:p14="http://schemas.microsoft.com/office/powerpoint/2010/main" val="4208131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4572008"/>
            <a:ext cx="2143140" cy="357190"/>
          </a:xfrm>
        </p:spPr>
        <p:txBody>
          <a:bodyPr>
            <a:normAutofit/>
          </a:bodyPr>
          <a:lstStyle/>
          <a:p>
            <a:r>
              <a:rPr lang="en-US" altLang="zh-CN" sz="1600" i="1" dirty="0" smtClean="0">
                <a:latin typeface="Times New Roman" pitchFamily="18" charset="0"/>
                <a:cs typeface="Times New Roman" pitchFamily="18" charset="0"/>
              </a:rPr>
              <a:t>sunfish</a:t>
            </a:r>
            <a:endParaRPr lang="zh-CN" altLang="en-US" sz="1600" dirty="0">
              <a:latin typeface="Times New Roman" pitchFamily="18" charset="0"/>
              <a:cs typeface="Times New Roman" pitchFamily="18" charset="0"/>
            </a:endParaRPr>
          </a:p>
        </p:txBody>
      </p:sp>
      <p:pic>
        <p:nvPicPr>
          <p:cNvPr id="34818" name="Picture 2" descr="C:\Users\Administrator\Desktop\鱼ok\太阳鱼_副本2.jpg"/>
          <p:cNvPicPr>
            <a:picLocks noGrp="1" noChangeAspect="1" noChangeArrowheads="1"/>
          </p:cNvPicPr>
          <p:nvPr>
            <p:ph idx="1"/>
          </p:nvPr>
        </p:nvPicPr>
        <p:blipFill>
          <a:blip r:embed="rId3" cstate="print"/>
          <a:srcRect/>
          <a:stretch>
            <a:fillRect/>
          </a:stretch>
        </p:blipFill>
        <p:spPr bwMode="auto">
          <a:xfrm>
            <a:off x="1142976" y="1000108"/>
            <a:ext cx="1285884" cy="3426879"/>
          </a:xfrm>
          <a:prstGeom prst="rect">
            <a:avLst/>
          </a:prstGeom>
          <a:noFill/>
        </p:spPr>
      </p:pic>
      <p:pic>
        <p:nvPicPr>
          <p:cNvPr id="34819" name="Picture 3" descr="C:\Users\Administrator\Desktop\鱼ok\草鱼4全.jpg"/>
          <p:cNvPicPr>
            <a:picLocks noChangeAspect="1" noChangeArrowheads="1"/>
          </p:cNvPicPr>
          <p:nvPr/>
        </p:nvPicPr>
        <p:blipFill>
          <a:blip r:embed="rId4" cstate="print"/>
          <a:srcRect/>
          <a:stretch>
            <a:fillRect/>
          </a:stretch>
        </p:blipFill>
        <p:spPr bwMode="auto">
          <a:xfrm>
            <a:off x="3214678" y="642918"/>
            <a:ext cx="1500450" cy="3786214"/>
          </a:xfrm>
          <a:prstGeom prst="rect">
            <a:avLst/>
          </a:prstGeom>
          <a:noFill/>
        </p:spPr>
      </p:pic>
      <p:pic>
        <p:nvPicPr>
          <p:cNvPr id="34820" name="Picture 4" descr="C:\Users\Administrator\Desktop\鱼ok\黑鲈4全.png"/>
          <p:cNvPicPr>
            <a:picLocks noChangeAspect="1" noChangeArrowheads="1"/>
          </p:cNvPicPr>
          <p:nvPr/>
        </p:nvPicPr>
        <p:blipFill>
          <a:blip r:embed="rId5" cstate="print"/>
          <a:srcRect/>
          <a:stretch>
            <a:fillRect/>
          </a:stretch>
        </p:blipFill>
        <p:spPr bwMode="auto">
          <a:xfrm>
            <a:off x="6000760" y="428604"/>
            <a:ext cx="1359552" cy="3929090"/>
          </a:xfrm>
          <a:prstGeom prst="rect">
            <a:avLst/>
          </a:prstGeom>
          <a:noFill/>
        </p:spPr>
      </p:pic>
      <p:sp>
        <p:nvSpPr>
          <p:cNvPr id="7" name="矩形 6"/>
          <p:cNvSpPr/>
          <p:nvPr/>
        </p:nvSpPr>
        <p:spPr>
          <a:xfrm>
            <a:off x="214282" y="214290"/>
            <a:ext cx="8286808" cy="584775"/>
          </a:xfrm>
          <a:prstGeom prst="rect">
            <a:avLst/>
          </a:prstGeom>
        </p:spPr>
        <p:txBody>
          <a:bodyPr wrap="square">
            <a:spAutoFit/>
          </a:bodyPr>
          <a:lstStyle/>
          <a:p>
            <a:pPr>
              <a:buNone/>
            </a:pPr>
            <a:r>
              <a:rPr lang="en-US" altLang="ja-JP" sz="1600" b="1" dirty="0" smtClean="0"/>
              <a:t>In this work ,l collect 3 kinds of fish (crap are 18, sunfish are 7,the black bass are 26)images from the internet. Such as the picture.</a:t>
            </a:r>
          </a:p>
        </p:txBody>
      </p:sp>
      <p:sp>
        <p:nvSpPr>
          <p:cNvPr id="8" name="标题 1"/>
          <p:cNvSpPr txBox="1">
            <a:spLocks/>
          </p:cNvSpPr>
          <p:nvPr/>
        </p:nvSpPr>
        <p:spPr>
          <a:xfrm>
            <a:off x="2928926" y="4500570"/>
            <a:ext cx="2143140" cy="357190"/>
          </a:xfrm>
          <a:prstGeom prst="rect">
            <a:avLst/>
          </a:prstGeom>
        </p:spPr>
        <p:txBody>
          <a:bodyPr vert="horz" lIns="91440" tIns="45720" rIns="91440" bIns="45720" rtlCol="0" anchor="ctr">
            <a:normAutofit/>
          </a:bodyPr>
          <a:lstStyle/>
          <a:p>
            <a:pPr algn="ctr"/>
            <a:r>
              <a:rPr lang="en-US" altLang="zh-CN" sz="1600" i="1" dirty="0" smtClean="0"/>
              <a:t> </a:t>
            </a:r>
            <a:r>
              <a:rPr lang="en-US" altLang="zh-CN" sz="1600" i="1" dirty="0" smtClean="0">
                <a:latin typeface="Times New Roman" pitchFamily="18" charset="0"/>
                <a:cs typeface="Times New Roman" pitchFamily="18" charset="0"/>
              </a:rPr>
              <a:t>crap</a:t>
            </a:r>
            <a:endParaRPr lang="zh-CN" altLang="en-US" sz="1600" dirty="0">
              <a:latin typeface="Times New Roman" pitchFamily="18" charset="0"/>
              <a:cs typeface="Times New Roman" pitchFamily="18" charset="0"/>
            </a:endParaRPr>
          </a:p>
        </p:txBody>
      </p:sp>
      <p:sp>
        <p:nvSpPr>
          <p:cNvPr id="9" name="标题 1"/>
          <p:cNvSpPr txBox="1">
            <a:spLocks/>
          </p:cNvSpPr>
          <p:nvPr/>
        </p:nvSpPr>
        <p:spPr>
          <a:xfrm>
            <a:off x="5715008" y="4500570"/>
            <a:ext cx="2143140" cy="357190"/>
          </a:xfrm>
          <a:prstGeom prst="rect">
            <a:avLst/>
          </a:prstGeom>
        </p:spPr>
        <p:txBody>
          <a:bodyPr vert="horz" lIns="91440" tIns="45720" rIns="91440" bIns="45720" rtlCol="0" anchor="ctr">
            <a:normAutofit/>
          </a:bodyPr>
          <a:lstStyle/>
          <a:p>
            <a:pPr lvl="0" algn="ctr">
              <a:spcBef>
                <a:spcPct val="0"/>
              </a:spcBef>
            </a:pPr>
            <a:r>
              <a:rPr lang="en-US" altLang="zh-CN" sz="1600" i="1" dirty="0" smtClean="0">
                <a:latin typeface="Times New Roman" pitchFamily="18" charset="0"/>
                <a:cs typeface="Times New Roman" pitchFamily="18" charset="0"/>
              </a:rPr>
              <a:t>black</a:t>
            </a:r>
            <a:r>
              <a:rPr lang="en-US" altLang="zh-CN" sz="1600" i="1" dirty="0" smtClean="0"/>
              <a:t> </a:t>
            </a:r>
            <a:r>
              <a:rPr lang="en-US" altLang="zh-CN" sz="1600" i="1" dirty="0" smtClean="0">
                <a:latin typeface="Times New Roman" pitchFamily="18" charset="0"/>
                <a:cs typeface="Times New Roman" pitchFamily="18" charset="0"/>
              </a:rPr>
              <a:t>bass</a:t>
            </a:r>
          </a:p>
        </p:txBody>
      </p:sp>
      <p:sp>
        <p:nvSpPr>
          <p:cNvPr id="10" name="テキスト ボックス 9"/>
          <p:cNvSpPr txBox="1"/>
          <p:nvPr/>
        </p:nvSpPr>
        <p:spPr>
          <a:xfrm>
            <a:off x="357158" y="5429264"/>
            <a:ext cx="8501122" cy="646331"/>
          </a:xfrm>
          <a:prstGeom prst="rect">
            <a:avLst/>
          </a:prstGeom>
          <a:noFill/>
        </p:spPr>
        <p:txBody>
          <a:bodyPr wrap="square" rtlCol="0">
            <a:spAutoFit/>
          </a:bodyPr>
          <a:lstStyle/>
          <a:p>
            <a:r>
              <a:rPr lang="en-US" altLang="zh-CN" dirty="0" smtClean="0"/>
              <a:t>Because of the picture in internet, the picture of size and quality is different, so the first step is to deal with them.</a:t>
            </a:r>
            <a:endParaRPr lang="zh-CN" altLang="en-US" dirty="0"/>
          </a:p>
        </p:txBody>
      </p:sp>
      <p:sp>
        <p:nvSpPr>
          <p:cNvPr id="11" name="テキスト ボックス 32"/>
          <p:cNvSpPr txBox="1"/>
          <p:nvPr/>
        </p:nvSpPr>
        <p:spPr>
          <a:xfrm>
            <a:off x="8429652" y="6286520"/>
            <a:ext cx="571504"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zh-CN" dirty="0" smtClean="0"/>
              <a:t>8</a:t>
            </a:r>
            <a:endParaRPr lang="zh-CN"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3025</TotalTime>
  <Words>1207</Words>
  <Application>Microsoft Office PowerPoint</Application>
  <PresentationFormat>画面に合わせる (4:3)</PresentationFormat>
  <Paragraphs>422</Paragraphs>
  <Slides>22</Slides>
  <Notes>11</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22</vt:i4>
      </vt:variant>
    </vt:vector>
  </HeadingPairs>
  <TitlesOfParts>
    <vt:vector size="24" baseType="lpstr">
      <vt:lpstr>Office テーマ</vt:lpstr>
      <vt:lpstr>Equation</vt:lpstr>
      <vt:lpstr>Identify a specified fish species by co-occurrence and confused occurrence matrix</vt:lpstr>
      <vt:lpstr>スライド 2</vt:lpstr>
      <vt:lpstr>Background</vt:lpstr>
      <vt:lpstr>Background</vt:lpstr>
      <vt:lpstr>スライド 5</vt:lpstr>
      <vt:lpstr>Aim Determine a fish in a picture whether belongs to invasive alien fish species.</vt:lpstr>
      <vt:lpstr>進捗状況（プログラム）Program</vt:lpstr>
      <vt:lpstr>進捗状況（本体）</vt:lpstr>
      <vt:lpstr>sunfish</vt:lpstr>
      <vt:lpstr>進捗状況（本体）</vt:lpstr>
      <vt:lpstr>Co-occurrence matrix</vt:lpstr>
      <vt:lpstr>スライド 12</vt:lpstr>
      <vt:lpstr>スライド 13</vt:lpstr>
      <vt:lpstr>スライド 14</vt:lpstr>
      <vt:lpstr>スライド 15</vt:lpstr>
      <vt:lpstr>Micropterus dolomieu may called crap</vt:lpstr>
      <vt:lpstr>Ctenopharyngodon idellus may called black bass</vt:lpstr>
      <vt:lpstr>Confused occurrence</vt:lpstr>
      <vt:lpstr>What is kappa?</vt:lpstr>
      <vt:lpstr> Experimental results</vt:lpstr>
      <vt:lpstr>Plan</vt:lpstr>
      <vt:lpstr>スライド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ソレノイドを用いたバーチャルな物体の硬さを表現する触覚呈示装置の提案</dc:title>
  <dc:creator>yanziyue</dc:creator>
  <cp:lastModifiedBy>yanziyue</cp:lastModifiedBy>
  <cp:revision>355</cp:revision>
  <dcterms:modified xsi:type="dcterms:W3CDTF">2014-11-05T13:53:16Z</dcterms:modified>
</cp:coreProperties>
</file>