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5" r:id="rId4"/>
    <p:sldId id="259" r:id="rId5"/>
    <p:sldId id="261" r:id="rId6"/>
    <p:sldId id="262" r:id="rId7"/>
    <p:sldId id="263" r:id="rId8"/>
    <p:sldId id="257" r:id="rId9"/>
    <p:sldId id="267" r:id="rId10"/>
    <p:sldId id="264" r:id="rId11"/>
    <p:sldId id="26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93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98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63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79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60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432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59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14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79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16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84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8949F-6209-4C3E-8D13-E5370D5468A7}" type="datetimeFigureOut">
              <a:rPr kumimoji="1" lang="ja-JP" altLang="en-US" smtClean="0"/>
              <a:t>2017/5/31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CC076-6004-489F-8C7B-54B0CACBA8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30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667000" y="1679973"/>
            <a:ext cx="6858000" cy="2653903"/>
          </a:xfrm>
        </p:spPr>
        <p:txBody>
          <a:bodyPr>
            <a:normAutofit/>
          </a:bodyPr>
          <a:lstStyle/>
          <a:p>
            <a:r>
              <a:rPr lang="ja-JP" altLang="en-US" sz="5400" dirty="0"/>
              <a:t>ゼミ発表会</a:t>
            </a:r>
            <a:r>
              <a:rPr lang="en-US" altLang="ja-JP" sz="5400" dirty="0"/>
              <a:t/>
            </a:r>
            <a:br>
              <a:rPr lang="en-US" altLang="ja-JP" sz="5400" dirty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2700" dirty="0"/>
              <a:t>張研究室　　赤瀬 拓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48400" y="5149453"/>
            <a:ext cx="3276600" cy="28932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ja-JP" altLang="en-US" dirty="0" smtClean="0"/>
              <a:t>２</a:t>
            </a:r>
            <a:r>
              <a:rPr kumimoji="1" lang="ja-JP" altLang="en-US" dirty="0" smtClean="0"/>
              <a:t>０１</a:t>
            </a:r>
            <a:r>
              <a:rPr lang="ja-JP" altLang="en-US" dirty="0"/>
              <a:t>７</a:t>
            </a:r>
            <a:r>
              <a:rPr kumimoji="1" lang="ja-JP" altLang="en-US" dirty="0" smtClean="0"/>
              <a:t>年</a:t>
            </a:r>
            <a:r>
              <a:rPr lang="ja-JP" altLang="en-US" dirty="0"/>
              <a:t>６</a:t>
            </a:r>
            <a:r>
              <a:rPr kumimoji="1" lang="ja-JP" altLang="en-US" dirty="0" smtClean="0"/>
              <a:t>月</a:t>
            </a:r>
            <a:r>
              <a:rPr lang="ja-JP" altLang="en-US" dirty="0"/>
              <a:t>２</a:t>
            </a:r>
            <a:r>
              <a:rPr kumimoji="1" lang="ja-JP" altLang="en-US" dirty="0" smtClean="0"/>
              <a:t>日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08989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584200"/>
            <a:ext cx="11264900" cy="57832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ja-JP" dirty="0"/>
              <a:t>//(3/)/----------&lt; </a:t>
            </a:r>
            <a:r>
              <a:rPr lang="ja-JP" altLang="en-US" dirty="0"/>
              <a:t>出力画像を入れ込む </a:t>
            </a:r>
            <a:r>
              <a:rPr lang="en-US" altLang="ja-JP" dirty="0"/>
              <a:t>&gt;---------------</a:t>
            </a:r>
          </a:p>
          <a:p>
            <a:pPr marL="0" indent="0">
              <a:buNone/>
            </a:pPr>
            <a:r>
              <a:rPr lang="en-US" altLang="ja-JP" dirty="0"/>
              <a:t>			</a:t>
            </a:r>
          </a:p>
          <a:p>
            <a:pPr marL="0" indent="0">
              <a:buNone/>
            </a:pPr>
            <a:r>
              <a:rPr lang="en-US" altLang="ja-JP" dirty="0"/>
              <a:t>			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x*3 ]     = p[3];  //B</a:t>
            </a:r>
            <a:r>
              <a:rPr lang="ja-JP" altLang="en-US" dirty="0"/>
              <a:t>へ代入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+ 1 ] = p[3];  //G</a:t>
            </a:r>
            <a:r>
              <a:rPr lang="ja-JP" altLang="en-US" dirty="0"/>
              <a:t>へ代入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+ 2 ] = p[3];  //R</a:t>
            </a:r>
            <a:r>
              <a:rPr lang="ja-JP" altLang="en-US" dirty="0"/>
              <a:t>へ代入 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</a:p>
          <a:p>
            <a:pPr marL="0" indent="0">
              <a:buNone/>
            </a:pPr>
            <a:r>
              <a:rPr lang="en-US" altLang="ja-JP" dirty="0"/>
              <a:t>//(3/)--------------------------------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}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}</a:t>
            </a:r>
          </a:p>
          <a:p>
            <a:pPr marL="0" indent="0">
              <a:buNone/>
            </a:pPr>
            <a:r>
              <a:rPr lang="en-US" altLang="ja-JP" dirty="0"/>
              <a:t>//****&lt;  P</a:t>
            </a:r>
            <a:r>
              <a:rPr lang="ja-JP" altLang="en-US" dirty="0"/>
              <a:t>タイル法 </a:t>
            </a:r>
            <a:r>
              <a:rPr lang="en-US" altLang="ja-JP" dirty="0"/>
              <a:t>&gt;****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991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839787" y="4953795"/>
            <a:ext cx="5157787" cy="823912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入力画像</a:t>
            </a:r>
            <a:endParaRPr kumimoji="1" lang="ja-JP" altLang="en-US" dirty="0"/>
          </a:p>
        </p:txBody>
      </p:sp>
      <p:pic>
        <p:nvPicPr>
          <p:cNvPr id="12" name="コンテンツ プレースホルダー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160" y="1439863"/>
            <a:ext cx="2441039" cy="3684588"/>
          </a:xfrm>
          <a:ln>
            <a:solidFill>
              <a:schemeClr val="tx1"/>
            </a:solidFill>
          </a:ln>
        </p:spPr>
      </p:pic>
      <p:sp>
        <p:nvSpPr>
          <p:cNvPr id="10" name="テキスト プレースホルダー 9"/>
          <p:cNvSpPr>
            <a:spLocks noGrp="1"/>
          </p:cNvSpPr>
          <p:nvPr>
            <p:ph type="body" sz="quarter" idx="3"/>
          </p:nvPr>
        </p:nvSpPr>
        <p:spPr>
          <a:xfrm>
            <a:off x="6172199" y="4953795"/>
            <a:ext cx="5183188" cy="823912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出力画像</a:t>
            </a:r>
            <a:endParaRPr kumimoji="1" lang="ja-JP" altLang="en-US" dirty="0"/>
          </a:p>
        </p:txBody>
      </p:sp>
      <p:pic>
        <p:nvPicPr>
          <p:cNvPr id="13" name="コンテンツ プレースホルダー 12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273" y="1439863"/>
            <a:ext cx="2441039" cy="3684588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0539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 smtClean="0"/>
              <a:t>P</a:t>
            </a:r>
            <a:r>
              <a:rPr kumimoji="1" lang="ja-JP" altLang="en-US" dirty="0" smtClean="0"/>
              <a:t>タイル法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r>
                  <a:rPr kumimoji="1" lang="ja-JP" altLang="en-US" sz="3200" dirty="0" smtClean="0"/>
                  <a:t>２値化処理を</a:t>
                </a:r>
                <a:r>
                  <a:rPr lang="ja-JP" altLang="en-US" sz="3200" dirty="0" smtClean="0"/>
                  <a:t>行う</a:t>
                </a:r>
                <a:r>
                  <a:rPr lang="ja-JP" altLang="en-US" sz="3200" dirty="0"/>
                  <a:t>際</a:t>
                </a:r>
                <a:r>
                  <a:rPr lang="ja-JP" altLang="en-US" sz="3200" dirty="0" smtClean="0"/>
                  <a:t>に</a:t>
                </a:r>
                <a:r>
                  <a:rPr lang="ja-JP" altLang="en-US" sz="3200" dirty="0"/>
                  <a:t>、</a:t>
                </a:r>
                <a:r>
                  <a:rPr lang="ja-JP" altLang="en-US" sz="3200" dirty="0" smtClean="0"/>
                  <a:t>しきい値を決める方法のひとつ</a:t>
                </a:r>
                <a:endParaRPr lang="en-US" altLang="ja-JP" sz="3200" dirty="0" smtClean="0"/>
              </a:p>
              <a:p>
                <a:pPr marL="0" indent="0">
                  <a:buNone/>
                </a:pPr>
                <a:r>
                  <a:rPr kumimoji="1" lang="ja-JP" altLang="en-US" dirty="0"/>
                  <a:t>　</a:t>
                </a:r>
                <a:r>
                  <a:rPr kumimoji="1" lang="ja-JP" altLang="en-US" dirty="0" smtClean="0"/>
                  <a:t>　　　　　　　　　　　　　　　　　　　　　　　　</a:t>
                </a:r>
                <a:r>
                  <a:rPr kumimoji="1" lang="ja-JP" altLang="en-US" sz="2000" dirty="0" smtClean="0"/>
                  <a:t>（他：モード法、判別分析２</a:t>
                </a:r>
                <a:r>
                  <a:rPr kumimoji="1" lang="ja-JP" altLang="en-US" sz="2000" dirty="0" smtClean="0"/>
                  <a:t>値化法など）</a:t>
                </a:r>
                <a:endParaRPr kumimoji="1" lang="en-US" altLang="ja-JP" sz="2000" dirty="0" smtClean="0"/>
              </a:p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画像全体に対する対象画像の比率</a:t>
                </a:r>
                <a:r>
                  <a:rPr lang="ja-JP" altLang="en-US" dirty="0" err="1" smtClean="0"/>
                  <a:t>ｐ</a:t>
                </a:r>
                <a:r>
                  <a:rPr lang="ja-JP" altLang="en-US" dirty="0" smtClean="0"/>
                  <a:t>を求める</a:t>
                </a:r>
                <a:endParaRPr lang="en-US" altLang="ja-JP" dirty="0" smtClean="0"/>
              </a:p>
              <a:p>
                <a:pPr marL="0" indent="0" algn="ctr">
                  <a:buNone/>
                </a:pPr>
                <a:endParaRPr lang="en-US" altLang="ja-JP" sz="800" dirty="0"/>
              </a:p>
              <a:p>
                <a:pPr marL="0" indent="0">
                  <a:buNone/>
                </a:pPr>
                <a:r>
                  <a:rPr lang="ja-JP" altLang="en-US" sz="800" dirty="0" smtClean="0"/>
                  <a:t>　</a:t>
                </a:r>
                <a:r>
                  <a:rPr lang="ja-JP" altLang="en-US" sz="800" dirty="0" smtClean="0"/>
                  <a:t>　　　　　　　　　　　　　　　　　　　　　　　　　　　　　　　　　　　　　　　　　　　　　　　　　　　　　　　　</a:t>
                </a:r>
                <a:r>
                  <a:rPr lang="ja-JP" altLang="en-US" dirty="0" smtClean="0"/>
                  <a:t>　</a:t>
                </a:r>
                <a:r>
                  <a:rPr lang="en-US" altLang="ja-JP" sz="3600" i="1" dirty="0" smtClean="0"/>
                  <a:t>p=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ja-JP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36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ja-JP" sz="3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ja-JP" sz="3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endParaRPr lang="en-US" altLang="ja-JP" sz="3600" i="1" dirty="0" smtClean="0"/>
              </a:p>
              <a:p>
                <a:pPr marL="0" indent="0">
                  <a:buNone/>
                </a:pPr>
                <a:r>
                  <a:rPr lang="ja-JP" altLang="en-US" sz="2000" dirty="0" smtClean="0"/>
                  <a:t>　　　　　　　　　　　　　　　　　　　　　　　　　　（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sz="2000" i="1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ja-JP" altLang="en-US" sz="2000" i="1" smtClean="0">
                            <a:latin typeface="Cambria Math" panose="02040503050406030204" pitchFamily="18" charset="0"/>
                          </a:rPr>
                          <m:t>：</m:t>
                        </m:r>
                        <m:r>
                          <a:rPr lang="ja-JP" altLang="en-US" sz="2000" i="1">
                            <a:latin typeface="Cambria Math" panose="02040503050406030204" pitchFamily="18" charset="0"/>
                          </a:rPr>
                          <m:t>画像全体の面積</m:t>
                        </m:r>
                        <m:r>
                          <a:rPr lang="ja-JP" altLang="en-US" sz="2000" i="1" smtClean="0">
                            <a:latin typeface="Cambria Math" panose="02040503050406030204" pitchFamily="18" charset="0"/>
                          </a:rPr>
                          <m:t>　</m:t>
                        </m:r>
                        <m:r>
                          <a:rPr lang="ja-JP" altLang="en-US" sz="2000" i="1">
                            <a:latin typeface="Cambria Math" panose="02040503050406030204" pitchFamily="18" charset="0"/>
                          </a:rPr>
                          <m:t>　</m:t>
                        </m:r>
                        <m:r>
                          <m:rPr>
                            <m:sty m:val="p"/>
                          </m:rPr>
                          <a:rPr lang="en-US" altLang="ja-JP" sz="2000" i="1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lang="en-US" altLang="ja-JP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ja-JP" altLang="en-US" sz="2000" i="1">
                        <a:latin typeface="Cambria Math" panose="02040503050406030204" pitchFamily="18" charset="0"/>
                      </a:rPr>
                      <m:t>：</m:t>
                    </m:r>
                    <m:r>
                      <a:rPr lang="ja-JP" altLang="en-US" sz="2000" i="1" smtClean="0">
                        <a:latin typeface="Cambria Math" panose="02040503050406030204" pitchFamily="18" charset="0"/>
                      </a:rPr>
                      <m:t>対象画像の面積</m:t>
                    </m:r>
                    <m:r>
                      <a:rPr lang="ja-JP" altLang="en-US" sz="2000" i="1">
                        <a:latin typeface="Cambria Math" panose="02040503050406030204" pitchFamily="18" charset="0"/>
                      </a:rPr>
                      <m:t>）</m:t>
                    </m:r>
                  </m:oMath>
                </a14:m>
                <a:endParaRPr lang="en-US" altLang="ja-JP" sz="2000" dirty="0" smtClean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36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318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 smtClean="0"/>
              <a:t>P</a:t>
            </a:r>
            <a:r>
              <a:rPr kumimoji="1" lang="ja-JP" altLang="en-US" dirty="0" smtClean="0"/>
              <a:t>タイル法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586740" y="1825624"/>
                <a:ext cx="10934700" cy="48672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ja-JP" altLang="en-US" dirty="0" smtClean="0"/>
                  <a:t>濃度</a:t>
                </a:r>
                <a:r>
                  <a:rPr lang="ja-JP" altLang="en-US" dirty="0"/>
                  <a:t>値</a:t>
                </a:r>
                <a:r>
                  <a:rPr lang="ja-JP" altLang="en-US" dirty="0" smtClean="0"/>
                  <a:t>の小さいほうから画素数を数えていき、その画素数を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ja-JP" altLang="en-US" i="1">
                        <a:latin typeface="Cambria Math" panose="02040503050406030204" pitchFamily="18" charset="0"/>
                      </a:rPr>
                      <m:t>とする</m:t>
                    </m:r>
                  </m:oMath>
                </a14:m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全体</a:t>
                </a:r>
                <a:r>
                  <a:rPr lang="ja-JP" altLang="en-US" dirty="0" smtClean="0"/>
                  <a:t>の</a:t>
                </a:r>
                <a:r>
                  <a:rPr lang="ja-JP" altLang="en-US" dirty="0"/>
                  <a:t>画素数</a:t>
                </a:r>
                <a:r>
                  <a:rPr lang="ja-JP" altLang="en-US" dirty="0" smtClean="0"/>
                  <a:t>を</a:t>
                </a:r>
                <a:r>
                  <a:rPr lang="en-US" altLang="ja-JP" dirty="0" smtClean="0"/>
                  <a:t>N</a:t>
                </a:r>
                <a:r>
                  <a:rPr lang="ja-JP" altLang="en-US" dirty="0" smtClean="0"/>
                  <a:t>とすると</a:t>
                </a:r>
                <a:endParaRPr lang="en-US" altLang="ja-JP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ja-JP" altLang="en-US" sz="3600" i="1" dirty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 smtClean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 smtClean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 smtClean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 smtClean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 smtClean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 smtClean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 smtClean="0"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3600" i="1" dirty="0">
                        <a:latin typeface="Cambria Math" panose="02040503050406030204" pitchFamily="18" charset="0"/>
                      </a:rPr>
                      <m:t>　</m:t>
                    </m:r>
                    <m:f>
                      <m:fPr>
                        <m:ctrlPr>
                          <a:rPr lang="en-US" altLang="ja-JP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ja-JP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36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ja-JP" sz="3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altLang="ja-JP" sz="3600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altLang="ja-JP" sz="3600" dirty="0" smtClean="0"/>
                  <a:t>=p</a:t>
                </a:r>
              </a:p>
              <a:p>
                <a:pPr marL="0" indent="0">
                  <a:buNone/>
                </a:pPr>
                <a:endParaRPr lang="en-US" altLang="ja-JP" sz="800" dirty="0"/>
              </a:p>
              <a:p>
                <a:pPr marL="0" indent="0">
                  <a:buNone/>
                </a:pPr>
                <a:r>
                  <a:rPr lang="ja-JP" altLang="en-US" dirty="0" smtClean="0"/>
                  <a:t>となるときの濃度値をしきい値とする</a:t>
                </a:r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sz="1200" dirty="0" smtClean="0"/>
              </a:p>
              <a:p>
                <a:pPr marL="0" indent="0">
                  <a:buNone/>
                </a:pPr>
                <a:endParaRPr lang="en-US" altLang="ja-JP" sz="1200" dirty="0"/>
              </a:p>
              <a:p>
                <a:pPr marL="0" indent="0">
                  <a:buNone/>
                </a:pPr>
                <a:r>
                  <a:rPr lang="ja-JP" altLang="en-US" dirty="0" smtClean="0"/>
                  <a:t>➡</a:t>
                </a:r>
                <a:r>
                  <a:rPr lang="en-US" altLang="ja-JP" dirty="0" smtClean="0"/>
                  <a:t>P</a:t>
                </a:r>
                <a:r>
                  <a:rPr lang="ja-JP" altLang="en-US" dirty="0" smtClean="0"/>
                  <a:t>タイル法は画像の中の対象図形のおおよその面積が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 </a:t>
                </a:r>
                <a:r>
                  <a:rPr lang="ja-JP" altLang="en-US" dirty="0"/>
                  <a:t>分</a:t>
                </a:r>
                <a:r>
                  <a:rPr lang="ja-JP" altLang="en-US" dirty="0" smtClean="0"/>
                  <a:t>かってい</a:t>
                </a:r>
                <a:r>
                  <a:rPr lang="ja-JP" altLang="en-US" dirty="0"/>
                  <a:t>る</a:t>
                </a:r>
                <a:r>
                  <a:rPr lang="ja-JP" altLang="en-US" dirty="0" smtClean="0"/>
                  <a:t>ときに有効</a:t>
                </a:r>
                <a:endParaRPr lang="en-US" altLang="ja-JP" dirty="0"/>
              </a:p>
              <a:p>
                <a:pPr marL="0" indent="0">
                  <a:buNone/>
                </a:pP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6740" y="1825624"/>
                <a:ext cx="10934700" cy="4867275"/>
              </a:xfrm>
              <a:blipFill rotWithShape="0">
                <a:blip r:embed="rId2"/>
                <a:stretch>
                  <a:fillRect l="-1115" t="-262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157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1511300" y="139700"/>
            <a:ext cx="8890000" cy="6858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dirty="0"/>
              <a:t>#include "</a:t>
            </a:r>
            <a:r>
              <a:rPr lang="en-US" altLang="ja-JP" dirty="0" err="1"/>
              <a:t>stdafx.h</a:t>
            </a:r>
            <a:r>
              <a:rPr lang="en-US" altLang="ja-JP" dirty="0"/>
              <a:t>"</a:t>
            </a:r>
          </a:p>
          <a:p>
            <a:pPr marL="0" indent="0">
              <a:buNone/>
            </a:pPr>
            <a:r>
              <a:rPr lang="en-US" altLang="ja-JP" dirty="0"/>
              <a:t>#include "opencv2\\opencv.hpp"</a:t>
            </a:r>
          </a:p>
          <a:p>
            <a:pPr marL="0" indent="0">
              <a:buNone/>
            </a:pPr>
            <a:r>
              <a:rPr lang="en-US" altLang="ja-JP" dirty="0"/>
              <a:t>#include&lt;</a:t>
            </a:r>
            <a:r>
              <a:rPr lang="en-US" altLang="ja-JP" dirty="0" err="1"/>
              <a:t>math.h</a:t>
            </a:r>
            <a:r>
              <a:rPr lang="en-US" altLang="ja-JP" dirty="0"/>
              <a:t>&gt;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void CH( </a:t>
            </a:r>
            <a:r>
              <a:rPr lang="en-US" altLang="ja-JP" dirty="0" err="1"/>
              <a:t>IplImage</a:t>
            </a:r>
            <a:r>
              <a:rPr lang="en-US" altLang="ja-JP" dirty="0"/>
              <a:t> *</a:t>
            </a:r>
            <a:r>
              <a:rPr lang="en-US" altLang="ja-JP" dirty="0" err="1"/>
              <a:t>img</a:t>
            </a:r>
            <a:r>
              <a:rPr lang="en-US" altLang="ja-JP" dirty="0"/>
              <a:t> );//****&lt; </a:t>
            </a:r>
            <a:r>
              <a:rPr lang="ja-JP" altLang="en-US" dirty="0"/>
              <a:t>グレー化処理 </a:t>
            </a:r>
            <a:r>
              <a:rPr lang="en-US" altLang="ja-JP" dirty="0"/>
              <a:t>&gt;**** </a:t>
            </a:r>
          </a:p>
          <a:p>
            <a:pPr marL="0" indent="0">
              <a:buNone/>
            </a:pPr>
            <a:r>
              <a:rPr lang="en-US" altLang="ja-JP" dirty="0"/>
              <a:t>void PT(</a:t>
            </a:r>
            <a:r>
              <a:rPr lang="en-US" altLang="ja-JP" dirty="0" err="1"/>
              <a:t>IplImage</a:t>
            </a:r>
            <a:r>
              <a:rPr lang="en-US" altLang="ja-JP" dirty="0"/>
              <a:t> *</a:t>
            </a:r>
            <a:r>
              <a:rPr lang="en-US" altLang="ja-JP" dirty="0" err="1"/>
              <a:t>img</a:t>
            </a:r>
            <a:r>
              <a:rPr lang="en-US" altLang="ja-JP" dirty="0"/>
              <a:t>, double s);//***&lt; P</a:t>
            </a:r>
            <a:r>
              <a:rPr lang="ja-JP" altLang="en-US" dirty="0"/>
              <a:t>タイル法</a:t>
            </a:r>
            <a:r>
              <a:rPr lang="en-US" altLang="ja-JP" dirty="0"/>
              <a:t>&gt;***//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int</a:t>
            </a:r>
            <a:r>
              <a:rPr lang="en-US" altLang="ja-JP" dirty="0"/>
              <a:t> _</a:t>
            </a:r>
            <a:r>
              <a:rPr lang="en-US" altLang="ja-JP" dirty="0" err="1"/>
              <a:t>tmain</a:t>
            </a:r>
            <a:r>
              <a:rPr lang="en-US" altLang="ja-JP" dirty="0"/>
              <a:t>(</a:t>
            </a:r>
            <a:r>
              <a:rPr lang="en-US" altLang="ja-JP" dirty="0" err="1"/>
              <a:t>int</a:t>
            </a:r>
            <a:r>
              <a:rPr lang="en-US" altLang="ja-JP" dirty="0"/>
              <a:t> </a:t>
            </a:r>
            <a:r>
              <a:rPr lang="en-US" altLang="ja-JP" dirty="0" err="1"/>
              <a:t>argc</a:t>
            </a:r>
            <a:r>
              <a:rPr lang="en-US" altLang="ja-JP" dirty="0"/>
              <a:t>, _TCHAR* </a:t>
            </a:r>
            <a:r>
              <a:rPr lang="en-US" altLang="ja-JP" dirty="0" err="1"/>
              <a:t>argv</a:t>
            </a:r>
            <a:r>
              <a:rPr lang="en-US" altLang="ja-JP" dirty="0"/>
              <a:t>[])</a:t>
            </a:r>
          </a:p>
          <a:p>
            <a:pPr marL="0" indent="0">
              <a:buNone/>
            </a:pPr>
            <a:r>
              <a:rPr lang="en-US" altLang="ja-JP" dirty="0"/>
              <a:t>{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IplImage</a:t>
            </a:r>
            <a:r>
              <a:rPr lang="en-US" altLang="ja-JP" dirty="0"/>
              <a:t> *Image = </a:t>
            </a:r>
            <a:r>
              <a:rPr lang="en-US" altLang="ja-JP" dirty="0" err="1"/>
              <a:t>cvLoadImage</a:t>
            </a:r>
            <a:r>
              <a:rPr lang="en-US" altLang="ja-JP" dirty="0"/>
              <a:t>( "</a:t>
            </a:r>
            <a:r>
              <a:rPr lang="ja-JP" altLang="en-US" dirty="0"/>
              <a:t>画像</a:t>
            </a:r>
            <a:r>
              <a:rPr lang="en-US" altLang="ja-JP" dirty="0"/>
              <a:t>/</a:t>
            </a:r>
            <a:r>
              <a:rPr lang="ja-JP" altLang="en-US" dirty="0"/>
              <a:t>入力画像</a:t>
            </a:r>
            <a:r>
              <a:rPr lang="en-US" altLang="ja-JP" dirty="0"/>
              <a:t>.</a:t>
            </a:r>
            <a:r>
              <a:rPr lang="en-US" altLang="ja-JP" dirty="0" err="1"/>
              <a:t>bmp",CV_LOAD_IMAGE_ANYDEPTH</a:t>
            </a:r>
            <a:r>
              <a:rPr lang="en-US" altLang="ja-JP" dirty="0"/>
              <a:t> | CV_LOAD_IMAGE_ANYCOLOR );</a:t>
            </a:r>
          </a:p>
          <a:p>
            <a:pPr marL="0" indent="0">
              <a:buNone/>
            </a:pPr>
            <a:r>
              <a:rPr lang="ja-JP" altLang="en-US" dirty="0"/>
              <a:t>　　　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CH(Image);</a:t>
            </a:r>
          </a:p>
          <a:p>
            <a:pPr marL="0" indent="0">
              <a:buNone/>
            </a:pPr>
            <a:r>
              <a:rPr lang="en-US" altLang="ja-JP" dirty="0"/>
              <a:t>        PT(Image, 0.25);</a:t>
            </a:r>
          </a:p>
          <a:p>
            <a:pPr marL="0" indent="0">
              <a:buNone/>
            </a:pPr>
            <a:r>
              <a:rPr lang="en-US" altLang="ja-JP" dirty="0" err="1"/>
              <a:t>cvSaveImage</a:t>
            </a:r>
            <a:r>
              <a:rPr lang="en-US" altLang="ja-JP" dirty="0"/>
              <a:t>("</a:t>
            </a:r>
            <a:r>
              <a:rPr lang="ja-JP" altLang="en-US" dirty="0"/>
              <a:t>画像</a:t>
            </a:r>
            <a:r>
              <a:rPr lang="en-US" altLang="ja-JP" dirty="0"/>
              <a:t>/</a:t>
            </a:r>
            <a:r>
              <a:rPr lang="ja-JP" altLang="en-US" dirty="0"/>
              <a:t>出力画像</a:t>
            </a:r>
            <a:r>
              <a:rPr lang="en-US" altLang="ja-JP" dirty="0"/>
              <a:t>.</a:t>
            </a:r>
            <a:r>
              <a:rPr lang="en-US" altLang="ja-JP" dirty="0" err="1"/>
              <a:t>bmp",Image</a:t>
            </a:r>
            <a:r>
              <a:rPr lang="en-US" altLang="ja-JP" dirty="0"/>
              <a:t>);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return 0;</a:t>
            </a:r>
          </a:p>
          <a:p>
            <a:pPr marL="0" indent="0">
              <a:buNone/>
            </a:pPr>
            <a:r>
              <a:rPr lang="en-US" altLang="ja-JP" dirty="0"/>
              <a:t>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41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100" y="304800"/>
            <a:ext cx="9550400" cy="6426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//****&lt;  P</a:t>
            </a:r>
            <a:r>
              <a:rPr lang="ja-JP" altLang="en-US" dirty="0" smtClean="0"/>
              <a:t>タイル法 </a:t>
            </a:r>
            <a:r>
              <a:rPr lang="en-US" altLang="ja-JP" dirty="0" smtClean="0"/>
              <a:t>&gt;****</a:t>
            </a:r>
          </a:p>
          <a:p>
            <a:pPr marL="0" indent="0">
              <a:buNone/>
            </a:pPr>
            <a:r>
              <a:rPr lang="en-US" altLang="ja-JP" dirty="0" smtClean="0"/>
              <a:t>void PT(</a:t>
            </a:r>
            <a:r>
              <a:rPr lang="en-US" altLang="ja-JP" dirty="0" err="1" smtClean="0"/>
              <a:t>IplImage</a:t>
            </a:r>
            <a:r>
              <a:rPr lang="en-US" altLang="ja-JP" dirty="0" smtClean="0"/>
              <a:t> *</a:t>
            </a:r>
            <a:r>
              <a:rPr lang="en-US" altLang="ja-JP" dirty="0" err="1" smtClean="0"/>
              <a:t>img</a:t>
            </a:r>
            <a:r>
              <a:rPr lang="en-US" altLang="ja-JP" dirty="0" smtClean="0"/>
              <a:t>, double s)</a:t>
            </a:r>
          </a:p>
          <a:p>
            <a:pPr marL="0" indent="0">
              <a:buNone/>
            </a:pPr>
            <a:r>
              <a:rPr lang="en-US" altLang="ja-JP" dirty="0" smtClean="0"/>
              <a:t>{</a:t>
            </a:r>
          </a:p>
          <a:p>
            <a:pPr marL="0" indent="0"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x, y, t;</a:t>
            </a:r>
          </a:p>
          <a:p>
            <a:pPr marL="0" indent="0">
              <a:buNone/>
            </a:pPr>
            <a:r>
              <a:rPr lang="en-US" altLang="ja-JP" dirty="0" smtClean="0"/>
              <a:t>		//</a:t>
            </a:r>
            <a:r>
              <a:rPr lang="ja-JP" altLang="en-US" dirty="0" smtClean="0"/>
              <a:t>画素値の</a:t>
            </a:r>
            <a:r>
              <a:rPr lang="en-US" altLang="ja-JP" dirty="0" smtClean="0"/>
              <a:t>x</a:t>
            </a:r>
            <a:r>
              <a:rPr lang="ja-JP" altLang="en-US" dirty="0" smtClean="0"/>
              <a:t>座標　画素値の</a:t>
            </a:r>
            <a:r>
              <a:rPr lang="en-US" altLang="ja-JP" dirty="0" smtClean="0"/>
              <a:t>y</a:t>
            </a:r>
            <a:r>
              <a:rPr lang="ja-JP" altLang="en-US" dirty="0" smtClean="0"/>
              <a:t>座標</a:t>
            </a:r>
          </a:p>
          <a:p>
            <a:pPr marL="0" indent="0">
              <a:buNone/>
            </a:pPr>
            <a:endParaRPr lang="ja-JP" altLang="en-US" dirty="0" smtClean="0"/>
          </a:p>
          <a:p>
            <a:pPr marL="0" indent="0">
              <a:buNone/>
            </a:pPr>
            <a:r>
              <a:rPr lang="ja-JP" altLang="en-US" dirty="0" smtClean="0"/>
              <a:t>		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X = </a:t>
            </a:r>
            <a:r>
              <a:rPr lang="en-US" altLang="ja-JP" dirty="0" err="1" smtClean="0"/>
              <a:t>img</a:t>
            </a:r>
            <a:r>
              <a:rPr lang="en-US" altLang="ja-JP" dirty="0" smtClean="0"/>
              <a:t>-&gt;width, Y = </a:t>
            </a:r>
            <a:r>
              <a:rPr lang="en-US" altLang="ja-JP" dirty="0" err="1" smtClean="0"/>
              <a:t>img</a:t>
            </a:r>
            <a:r>
              <a:rPr lang="en-US" altLang="ja-JP" dirty="0" smtClean="0"/>
              <a:t>-&gt;height;</a:t>
            </a:r>
          </a:p>
          <a:p>
            <a:pPr marL="0" indent="0">
              <a:buNone/>
            </a:pPr>
            <a:r>
              <a:rPr lang="en-US" altLang="ja-JP" dirty="0" smtClean="0"/>
              <a:t>		//</a:t>
            </a:r>
            <a:r>
              <a:rPr lang="ja-JP" altLang="en-US" dirty="0" smtClean="0"/>
              <a:t>画像の横長</a:t>
            </a:r>
            <a:r>
              <a:rPr lang="en-US" altLang="ja-JP" dirty="0" smtClean="0"/>
              <a:t>X</a:t>
            </a:r>
            <a:r>
              <a:rPr lang="ja-JP" altLang="en-US" dirty="0" smtClean="0"/>
              <a:t>　画像の縦長</a:t>
            </a:r>
            <a:r>
              <a:rPr lang="en-US" altLang="ja-JP" dirty="0" smtClean="0"/>
              <a:t>Y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	</a:t>
            </a:r>
            <a:r>
              <a:rPr lang="en-US" altLang="ja-JP" dirty="0" err="1" smtClean="0"/>
              <a:t>uchar</a:t>
            </a:r>
            <a:r>
              <a:rPr lang="en-US" altLang="ja-JP" dirty="0" smtClean="0"/>
              <a:t> p[4];</a:t>
            </a:r>
          </a:p>
          <a:p>
            <a:pPr marL="0" indent="0">
              <a:buNone/>
            </a:pPr>
            <a:r>
              <a:rPr lang="en-US" altLang="ja-JP" dirty="0" smtClean="0"/>
              <a:t>		//</a:t>
            </a:r>
            <a:r>
              <a:rPr lang="ja-JP" altLang="en-US" dirty="0" smtClean="0"/>
              <a:t>画素値を入れる配列</a:t>
            </a:r>
            <a:r>
              <a:rPr lang="en-US" altLang="ja-JP" dirty="0" smtClean="0"/>
              <a:t>/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	double h[256]={0.0}, Sh=0.0;</a:t>
            </a:r>
          </a:p>
          <a:p>
            <a:pPr marL="0" indent="0">
              <a:buNone/>
            </a:pPr>
            <a:r>
              <a:rPr lang="en-US" altLang="ja-JP" dirty="0" smtClean="0"/>
              <a:t>		//</a:t>
            </a:r>
            <a:r>
              <a:rPr lang="ja-JP" altLang="en-US" dirty="0" smtClean="0"/>
              <a:t>ヒストグラム用の配列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8375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25600" y="127000"/>
            <a:ext cx="10058400" cy="68199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ja-JP" dirty="0"/>
              <a:t>//(1/)---&lt; </a:t>
            </a:r>
            <a:r>
              <a:rPr lang="ja-JP" altLang="en-US" dirty="0"/>
              <a:t>濃淡値ループ</a:t>
            </a:r>
            <a:r>
              <a:rPr lang="en-US" altLang="ja-JP" dirty="0"/>
              <a:t>:</a:t>
            </a:r>
            <a:r>
              <a:rPr lang="ja-JP" altLang="en-US" dirty="0"/>
              <a:t>ヒストグラムの作成 </a:t>
            </a:r>
            <a:r>
              <a:rPr lang="en-US" altLang="ja-JP" dirty="0"/>
              <a:t>&gt;----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for(</a:t>
            </a:r>
            <a:r>
              <a:rPr lang="en-US" altLang="ja-JP" dirty="0" err="1"/>
              <a:t>int</a:t>
            </a:r>
            <a:r>
              <a:rPr lang="en-US" altLang="ja-JP" dirty="0"/>
              <a:t> v =0; v &lt; 256; v++ ){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//(2/)---&lt; </a:t>
            </a:r>
            <a:r>
              <a:rPr lang="ja-JP" altLang="en-US" dirty="0"/>
              <a:t>画像ループ </a:t>
            </a:r>
            <a:r>
              <a:rPr lang="en-US" altLang="ja-JP" dirty="0"/>
              <a:t>&gt;----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for( y =0; y &lt; Y; y++ ){</a:t>
            </a:r>
          </a:p>
          <a:p>
            <a:pPr marL="0" indent="0">
              <a:buNone/>
            </a:pPr>
            <a:r>
              <a:rPr lang="en-US" altLang="ja-JP" dirty="0"/>
              <a:t>		for( x = 0; x &lt; X; x++){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//----&lt; </a:t>
            </a:r>
            <a:r>
              <a:rPr lang="ja-JP" altLang="en-US" dirty="0"/>
              <a:t>入力画像から画素値を読み込む </a:t>
            </a:r>
            <a:r>
              <a:rPr lang="en-US" altLang="ja-JP" dirty="0"/>
              <a:t>&gt;----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	p[0] = 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x*3 ];     //B</a:t>
            </a:r>
            <a:r>
              <a:rPr lang="ja-JP" altLang="en-US" dirty="0"/>
              <a:t>（青色）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//----&lt; </a:t>
            </a:r>
            <a:r>
              <a:rPr lang="ja-JP" altLang="en-US" dirty="0"/>
              <a:t>入力画像から画素値を読み込む </a:t>
            </a:r>
            <a:r>
              <a:rPr lang="en-US" altLang="ja-JP" dirty="0"/>
              <a:t>&gt;----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	if(p[0]==v){h[v]=h[v]+1.0;} 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}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//(/2)---&lt; </a:t>
            </a:r>
            <a:r>
              <a:rPr lang="ja-JP" altLang="en-US" dirty="0"/>
              <a:t>画像ループ </a:t>
            </a:r>
            <a:r>
              <a:rPr lang="en-US" altLang="ja-JP" dirty="0"/>
              <a:t>&gt;----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116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0" y="114300"/>
            <a:ext cx="10388600" cy="65405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ja-JP" dirty="0"/>
              <a:t>Sh=</a:t>
            </a:r>
            <a:r>
              <a:rPr lang="en-US" altLang="ja-JP" dirty="0" err="1"/>
              <a:t>Sh+h</a:t>
            </a:r>
            <a:r>
              <a:rPr lang="en-US" altLang="ja-JP" dirty="0"/>
              <a:t>[v]; </a:t>
            </a:r>
          </a:p>
          <a:p>
            <a:pPr marL="0" indent="0">
              <a:buNone/>
            </a:pPr>
            <a:r>
              <a:rPr lang="en-US" altLang="ja-JP" dirty="0"/>
              <a:t>//</a:t>
            </a:r>
            <a:r>
              <a:rPr lang="ja-JP" altLang="en-US" dirty="0"/>
              <a:t>ヒストグラムの加算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if(( (Sh)/(double(X)*double(Y)))&gt;=s){t=v; v=256;}</a:t>
            </a:r>
          </a:p>
          <a:p>
            <a:pPr marL="0" indent="0">
              <a:buNone/>
            </a:pPr>
            <a:r>
              <a:rPr lang="en-US" altLang="ja-JP" dirty="0"/>
              <a:t>//</a:t>
            </a:r>
            <a:r>
              <a:rPr lang="ja-JP" altLang="en-US" dirty="0"/>
              <a:t>ヒストグラムの合計が割合に達した場合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}</a:t>
            </a:r>
          </a:p>
          <a:p>
            <a:pPr marL="0" indent="0">
              <a:buNone/>
            </a:pPr>
            <a:r>
              <a:rPr lang="en-US" altLang="ja-JP" dirty="0"/>
              <a:t>//(1/)---&lt; </a:t>
            </a:r>
            <a:r>
              <a:rPr lang="ja-JP" altLang="en-US" dirty="0"/>
              <a:t>濃淡値ループ</a:t>
            </a:r>
            <a:r>
              <a:rPr lang="en-US" altLang="ja-JP" dirty="0"/>
              <a:t>:</a:t>
            </a:r>
            <a:r>
              <a:rPr lang="ja-JP" altLang="en-US" dirty="0"/>
              <a:t>ヒストグラムの作成 </a:t>
            </a:r>
            <a:r>
              <a:rPr lang="en-US" altLang="ja-JP" dirty="0"/>
              <a:t>&gt;----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for( y =0; y &lt; Y; y++ ){</a:t>
            </a:r>
          </a:p>
          <a:p>
            <a:pPr marL="0" indent="0">
              <a:buNone/>
            </a:pPr>
            <a:r>
              <a:rPr lang="en-US" altLang="ja-JP" dirty="0"/>
              <a:t>		for( x = 0; x &lt; X; x++){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	p[0] = </a:t>
            </a:r>
            <a:r>
              <a:rPr lang="en-US" altLang="ja-JP" dirty="0" err="1"/>
              <a:t>img</a:t>
            </a:r>
            <a:r>
              <a:rPr lang="en-US" altLang="ja-JP" dirty="0"/>
              <a:t> -&gt; </a:t>
            </a:r>
            <a:r>
              <a:rPr lang="en-US" altLang="ja-JP" dirty="0" err="1"/>
              <a:t>imageData</a:t>
            </a:r>
            <a:r>
              <a:rPr lang="en-US" altLang="ja-JP" dirty="0"/>
              <a:t>[</a:t>
            </a:r>
            <a:r>
              <a:rPr lang="en-US" altLang="ja-JP" dirty="0" err="1"/>
              <a:t>img</a:t>
            </a:r>
            <a:r>
              <a:rPr lang="en-US" altLang="ja-JP" dirty="0"/>
              <a:t>-&gt;</a:t>
            </a:r>
            <a:r>
              <a:rPr lang="en-US" altLang="ja-JP" dirty="0" err="1"/>
              <a:t>widthStep</a:t>
            </a:r>
            <a:r>
              <a:rPr lang="en-US" altLang="ja-JP" dirty="0"/>
              <a:t>* y + x*3 ];     //B</a:t>
            </a:r>
            <a:r>
              <a:rPr lang="ja-JP" altLang="en-US" dirty="0"/>
              <a:t>（青色）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			</a:t>
            </a:r>
            <a:r>
              <a:rPr lang="en-US" altLang="ja-JP" dirty="0"/>
              <a:t>if(p[0]&gt;t){p[3]=255;}else{p[3]=0;}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793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" y="2482850"/>
            <a:ext cx="1935464" cy="36703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100" y="0"/>
            <a:ext cx="10109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79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1700" y="1317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しきい値は２４０</a:t>
            </a:r>
            <a:endParaRPr kumimoji="1" lang="en-US" altLang="ja-JP" dirty="0" smtClean="0"/>
          </a:p>
          <a:p>
            <a:pPr marL="0" indent="0" algn="ctr">
              <a:buNone/>
            </a:pPr>
            <a:endParaRPr lang="en-US" altLang="ja-JP" dirty="0" smtClean="0"/>
          </a:p>
          <a:p>
            <a:pPr marL="0" indent="0" algn="ctr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全体の画素数は</a:t>
            </a:r>
            <a:r>
              <a:rPr lang="ja-JP" altLang="en-US" dirty="0" smtClean="0"/>
              <a:t>４７７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７２０＝３４３４４０</a:t>
            </a:r>
            <a:endParaRPr lang="en-US" altLang="ja-JP" dirty="0"/>
          </a:p>
          <a:p>
            <a:pPr marL="0" indent="0" algn="ctr">
              <a:buNone/>
            </a:pPr>
            <a:endParaRPr kumimoji="1" lang="en-US" altLang="ja-JP" dirty="0" smtClean="0"/>
          </a:p>
          <a:p>
            <a:pPr marL="0" indent="0" algn="ctr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画像の７５％は画素値２４１～２５５までにおさまっている</a:t>
            </a:r>
            <a:endParaRPr kumimoji="1" lang="en-US" altLang="ja-JP" dirty="0" smtClean="0"/>
          </a:p>
          <a:p>
            <a:pPr marL="0" indent="0" algn="ctr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9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206</Words>
  <Application>Microsoft Office PowerPoint</Application>
  <PresentationFormat>ワイド画面</PresentationFormat>
  <Paragraphs>113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Cambria Math</vt:lpstr>
      <vt:lpstr>Office テーマ</vt:lpstr>
      <vt:lpstr>ゼミ発表会  張研究室　　赤瀬 拓</vt:lpstr>
      <vt:lpstr>Pタイル法</vt:lpstr>
      <vt:lpstr>Pタイル法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Taku Akase</dc:creator>
  <cp:lastModifiedBy>Taku Akase</cp:lastModifiedBy>
  <cp:revision>14</cp:revision>
  <dcterms:created xsi:type="dcterms:W3CDTF">2017-05-31T06:32:50Z</dcterms:created>
  <dcterms:modified xsi:type="dcterms:W3CDTF">2017-05-31T08:38:49Z</dcterms:modified>
</cp:coreProperties>
</file>