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7" r:id="rId2"/>
    <p:sldId id="258" r:id="rId3"/>
    <p:sldId id="264" r:id="rId4"/>
    <p:sldId id="265" r:id="rId5"/>
    <p:sldId id="260" r:id="rId6"/>
    <p:sldId id="261" r:id="rId7"/>
    <p:sldId id="262" r:id="rId8"/>
    <p:sldId id="263" r:id="rId9"/>
    <p:sldId id="266" r:id="rId10"/>
    <p:sldId id="267" r:id="rId1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6" autoAdjust="0"/>
    <p:restoredTop sz="94660"/>
  </p:normalViewPr>
  <p:slideViewPr>
    <p:cSldViewPr snapToGrid="0">
      <p:cViewPr varScale="1">
        <p:scale>
          <a:sx n="101" d="100"/>
          <a:sy n="101" d="100"/>
        </p:scale>
        <p:origin x="126"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A149C9-B5CE-488B-B09C-5CF73B63978E}" type="datetimeFigureOut">
              <a:rPr kumimoji="1" lang="ja-JP" altLang="en-US" smtClean="0"/>
              <a:t>2017/6/21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18B966-0659-4A0C-A7B9-95E97AE25943}" type="slidenum">
              <a:rPr kumimoji="1" lang="ja-JP" altLang="en-US" smtClean="0"/>
              <a:t>‹#›</a:t>
            </a:fld>
            <a:endParaRPr kumimoji="1" lang="ja-JP" altLang="en-US"/>
          </a:p>
        </p:txBody>
      </p:sp>
    </p:spTree>
    <p:extLst>
      <p:ext uri="{BB962C8B-B14F-4D97-AF65-F5344CB8AC3E}">
        <p14:creationId xmlns:p14="http://schemas.microsoft.com/office/powerpoint/2010/main" val="402430453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画像のある特徴を知りたいとき、フィルタ処理を施して特徴を取り出すことを「特徴抽出」という．特徴抽出の１つに「エッジ検出」がある．エッジとは，濃度値や色や模様などの特徴が似ている領域と別の領域との境界線のこと．</a:t>
            </a:r>
            <a:endParaRPr kumimoji="1" lang="ja-JP" altLang="en-US" dirty="0"/>
          </a:p>
        </p:txBody>
      </p:sp>
      <p:sp>
        <p:nvSpPr>
          <p:cNvPr id="4" name="スライド番号プレースホルダー 3"/>
          <p:cNvSpPr>
            <a:spLocks noGrp="1"/>
          </p:cNvSpPr>
          <p:nvPr>
            <p:ph type="sldNum" sz="quarter" idx="10"/>
          </p:nvPr>
        </p:nvSpPr>
        <p:spPr/>
        <p:txBody>
          <a:bodyPr/>
          <a:lstStyle/>
          <a:p>
            <a:fld id="{4F18B966-0659-4A0C-A7B9-95E97AE25943}" type="slidenum">
              <a:rPr kumimoji="1" lang="ja-JP" altLang="en-US" smtClean="0"/>
              <a:t>2</a:t>
            </a:fld>
            <a:endParaRPr kumimoji="1" lang="ja-JP" altLang="en-US"/>
          </a:p>
        </p:txBody>
      </p:sp>
    </p:spTree>
    <p:extLst>
      <p:ext uri="{BB962C8B-B14F-4D97-AF65-F5344CB8AC3E}">
        <p14:creationId xmlns:p14="http://schemas.microsoft.com/office/powerpoint/2010/main" val="17841013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F18B966-0659-4A0C-A7B9-95E97AE25943}" type="slidenum">
              <a:rPr kumimoji="1" lang="ja-JP" altLang="en-US" smtClean="0"/>
              <a:t>8</a:t>
            </a:fld>
            <a:endParaRPr kumimoji="1" lang="ja-JP" altLang="en-US"/>
          </a:p>
        </p:txBody>
      </p:sp>
    </p:spTree>
    <p:extLst>
      <p:ext uri="{BB962C8B-B14F-4D97-AF65-F5344CB8AC3E}">
        <p14:creationId xmlns:p14="http://schemas.microsoft.com/office/powerpoint/2010/main" val="730574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2162FC2-ACB1-4DD4-9471-CFD89272D0C0}" type="datetimeFigureOut">
              <a:rPr kumimoji="1" lang="ja-JP" altLang="en-US" smtClean="0"/>
              <a:t>2017/6/21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6DC9A9-1896-4440-96A6-6EA5A758AABA}" type="slidenum">
              <a:rPr kumimoji="1" lang="ja-JP" altLang="en-US" smtClean="0"/>
              <a:t>‹#›</a:t>
            </a:fld>
            <a:endParaRPr kumimoji="1" lang="ja-JP" altLang="en-US"/>
          </a:p>
        </p:txBody>
      </p:sp>
    </p:spTree>
    <p:extLst>
      <p:ext uri="{BB962C8B-B14F-4D97-AF65-F5344CB8AC3E}">
        <p14:creationId xmlns:p14="http://schemas.microsoft.com/office/powerpoint/2010/main" val="30893878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2162FC2-ACB1-4DD4-9471-CFD89272D0C0}" type="datetimeFigureOut">
              <a:rPr kumimoji="1" lang="ja-JP" altLang="en-US" smtClean="0"/>
              <a:t>2017/6/21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6DC9A9-1896-4440-96A6-6EA5A758AABA}" type="slidenum">
              <a:rPr kumimoji="1" lang="ja-JP" altLang="en-US" smtClean="0"/>
              <a:t>‹#›</a:t>
            </a:fld>
            <a:endParaRPr kumimoji="1" lang="ja-JP" altLang="en-US"/>
          </a:p>
        </p:txBody>
      </p:sp>
    </p:spTree>
    <p:extLst>
      <p:ext uri="{BB962C8B-B14F-4D97-AF65-F5344CB8AC3E}">
        <p14:creationId xmlns:p14="http://schemas.microsoft.com/office/powerpoint/2010/main" val="2564116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2162FC2-ACB1-4DD4-9471-CFD89272D0C0}" type="datetimeFigureOut">
              <a:rPr kumimoji="1" lang="ja-JP" altLang="en-US" smtClean="0"/>
              <a:t>2017/6/21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6DC9A9-1896-4440-96A6-6EA5A758AABA}" type="slidenum">
              <a:rPr kumimoji="1" lang="ja-JP" altLang="en-US" smtClean="0"/>
              <a:t>‹#›</a:t>
            </a:fld>
            <a:endParaRPr kumimoji="1" lang="ja-JP" altLang="en-US"/>
          </a:p>
        </p:txBody>
      </p:sp>
    </p:spTree>
    <p:extLst>
      <p:ext uri="{BB962C8B-B14F-4D97-AF65-F5344CB8AC3E}">
        <p14:creationId xmlns:p14="http://schemas.microsoft.com/office/powerpoint/2010/main" val="908788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2162FC2-ACB1-4DD4-9471-CFD89272D0C0}" type="datetimeFigureOut">
              <a:rPr kumimoji="1" lang="ja-JP" altLang="en-US" smtClean="0"/>
              <a:t>2017/6/21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6DC9A9-1896-4440-96A6-6EA5A758AABA}" type="slidenum">
              <a:rPr kumimoji="1" lang="ja-JP" altLang="en-US" smtClean="0"/>
              <a:t>‹#›</a:t>
            </a:fld>
            <a:endParaRPr kumimoji="1" lang="ja-JP" altLang="en-US"/>
          </a:p>
        </p:txBody>
      </p:sp>
    </p:spTree>
    <p:extLst>
      <p:ext uri="{BB962C8B-B14F-4D97-AF65-F5344CB8AC3E}">
        <p14:creationId xmlns:p14="http://schemas.microsoft.com/office/powerpoint/2010/main" val="41143157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2162FC2-ACB1-4DD4-9471-CFD89272D0C0}" type="datetimeFigureOut">
              <a:rPr kumimoji="1" lang="ja-JP" altLang="en-US" smtClean="0"/>
              <a:t>2017/6/21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6DC9A9-1896-4440-96A6-6EA5A758AABA}" type="slidenum">
              <a:rPr kumimoji="1" lang="ja-JP" altLang="en-US" smtClean="0"/>
              <a:t>‹#›</a:t>
            </a:fld>
            <a:endParaRPr kumimoji="1" lang="ja-JP" altLang="en-US"/>
          </a:p>
        </p:txBody>
      </p:sp>
    </p:spTree>
    <p:extLst>
      <p:ext uri="{BB962C8B-B14F-4D97-AF65-F5344CB8AC3E}">
        <p14:creationId xmlns:p14="http://schemas.microsoft.com/office/powerpoint/2010/main" val="2814682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2162FC2-ACB1-4DD4-9471-CFD89272D0C0}" type="datetimeFigureOut">
              <a:rPr kumimoji="1" lang="ja-JP" altLang="en-US" smtClean="0"/>
              <a:t>2017/6/21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6DC9A9-1896-4440-96A6-6EA5A758AABA}" type="slidenum">
              <a:rPr kumimoji="1" lang="ja-JP" altLang="en-US" smtClean="0"/>
              <a:t>‹#›</a:t>
            </a:fld>
            <a:endParaRPr kumimoji="1" lang="ja-JP" altLang="en-US"/>
          </a:p>
        </p:txBody>
      </p:sp>
    </p:spTree>
    <p:extLst>
      <p:ext uri="{BB962C8B-B14F-4D97-AF65-F5344CB8AC3E}">
        <p14:creationId xmlns:p14="http://schemas.microsoft.com/office/powerpoint/2010/main" val="3089594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02162FC2-ACB1-4DD4-9471-CFD89272D0C0}" type="datetimeFigureOut">
              <a:rPr kumimoji="1" lang="ja-JP" altLang="en-US" smtClean="0"/>
              <a:t>2017/6/21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86DC9A9-1896-4440-96A6-6EA5A758AABA}" type="slidenum">
              <a:rPr kumimoji="1" lang="ja-JP" altLang="en-US" smtClean="0"/>
              <a:t>‹#›</a:t>
            </a:fld>
            <a:endParaRPr kumimoji="1" lang="ja-JP" altLang="en-US"/>
          </a:p>
        </p:txBody>
      </p:sp>
    </p:spTree>
    <p:extLst>
      <p:ext uri="{BB962C8B-B14F-4D97-AF65-F5344CB8AC3E}">
        <p14:creationId xmlns:p14="http://schemas.microsoft.com/office/powerpoint/2010/main" val="474769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02162FC2-ACB1-4DD4-9471-CFD89272D0C0}" type="datetimeFigureOut">
              <a:rPr kumimoji="1" lang="ja-JP" altLang="en-US" smtClean="0"/>
              <a:t>2017/6/21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86DC9A9-1896-4440-96A6-6EA5A758AABA}" type="slidenum">
              <a:rPr kumimoji="1" lang="ja-JP" altLang="en-US" smtClean="0"/>
              <a:t>‹#›</a:t>
            </a:fld>
            <a:endParaRPr kumimoji="1" lang="ja-JP" altLang="en-US"/>
          </a:p>
        </p:txBody>
      </p:sp>
    </p:spTree>
    <p:extLst>
      <p:ext uri="{BB962C8B-B14F-4D97-AF65-F5344CB8AC3E}">
        <p14:creationId xmlns:p14="http://schemas.microsoft.com/office/powerpoint/2010/main" val="1444197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162FC2-ACB1-4DD4-9471-CFD89272D0C0}" type="datetimeFigureOut">
              <a:rPr kumimoji="1" lang="ja-JP" altLang="en-US" smtClean="0"/>
              <a:t>2017/6/21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86DC9A9-1896-4440-96A6-6EA5A758AABA}" type="slidenum">
              <a:rPr kumimoji="1" lang="ja-JP" altLang="en-US" smtClean="0"/>
              <a:t>‹#›</a:t>
            </a:fld>
            <a:endParaRPr kumimoji="1" lang="ja-JP" altLang="en-US"/>
          </a:p>
        </p:txBody>
      </p:sp>
    </p:spTree>
    <p:extLst>
      <p:ext uri="{BB962C8B-B14F-4D97-AF65-F5344CB8AC3E}">
        <p14:creationId xmlns:p14="http://schemas.microsoft.com/office/powerpoint/2010/main" val="3964937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2162FC2-ACB1-4DD4-9471-CFD89272D0C0}" type="datetimeFigureOut">
              <a:rPr kumimoji="1" lang="ja-JP" altLang="en-US" smtClean="0"/>
              <a:t>2017/6/21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6DC9A9-1896-4440-96A6-6EA5A758AABA}" type="slidenum">
              <a:rPr kumimoji="1" lang="ja-JP" altLang="en-US" smtClean="0"/>
              <a:t>‹#›</a:t>
            </a:fld>
            <a:endParaRPr kumimoji="1" lang="ja-JP" altLang="en-US"/>
          </a:p>
        </p:txBody>
      </p:sp>
    </p:spTree>
    <p:extLst>
      <p:ext uri="{BB962C8B-B14F-4D97-AF65-F5344CB8AC3E}">
        <p14:creationId xmlns:p14="http://schemas.microsoft.com/office/powerpoint/2010/main" val="3010896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2162FC2-ACB1-4DD4-9471-CFD89272D0C0}" type="datetimeFigureOut">
              <a:rPr kumimoji="1" lang="ja-JP" altLang="en-US" smtClean="0"/>
              <a:t>2017/6/21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6DC9A9-1896-4440-96A6-6EA5A758AABA}" type="slidenum">
              <a:rPr kumimoji="1" lang="ja-JP" altLang="en-US" smtClean="0"/>
              <a:t>‹#›</a:t>
            </a:fld>
            <a:endParaRPr kumimoji="1" lang="ja-JP" altLang="en-US"/>
          </a:p>
        </p:txBody>
      </p:sp>
    </p:spTree>
    <p:extLst>
      <p:ext uri="{BB962C8B-B14F-4D97-AF65-F5344CB8AC3E}">
        <p14:creationId xmlns:p14="http://schemas.microsoft.com/office/powerpoint/2010/main" val="827173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162FC2-ACB1-4DD4-9471-CFD89272D0C0}" type="datetimeFigureOut">
              <a:rPr kumimoji="1" lang="ja-JP" altLang="en-US" smtClean="0"/>
              <a:t>2017/6/21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6DC9A9-1896-4440-96A6-6EA5A758AABA}" type="slidenum">
              <a:rPr kumimoji="1" lang="ja-JP" altLang="en-US" smtClean="0"/>
              <a:t>‹#›</a:t>
            </a:fld>
            <a:endParaRPr kumimoji="1" lang="ja-JP" altLang="en-US"/>
          </a:p>
        </p:txBody>
      </p:sp>
    </p:spTree>
    <p:extLst>
      <p:ext uri="{BB962C8B-B14F-4D97-AF65-F5344CB8AC3E}">
        <p14:creationId xmlns:p14="http://schemas.microsoft.com/office/powerpoint/2010/main" val="262543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000250" y="2117230"/>
            <a:ext cx="5143500" cy="1990427"/>
          </a:xfrm>
        </p:spPr>
        <p:txBody>
          <a:bodyPr>
            <a:normAutofit/>
          </a:bodyPr>
          <a:lstStyle/>
          <a:p>
            <a:r>
              <a:rPr lang="ja-JP" altLang="en-US" sz="4800" dirty="0"/>
              <a:t>ソーベ</a:t>
            </a:r>
            <a:r>
              <a:rPr lang="ja-JP" altLang="en-US" sz="4800" dirty="0" smtClean="0"/>
              <a:t>ルフィルタ</a:t>
            </a:r>
            <a:r>
              <a:rPr lang="en-US" altLang="ja-JP" sz="4800" dirty="0"/>
              <a:t/>
            </a:r>
            <a:br>
              <a:rPr lang="en-US" altLang="ja-JP" sz="4800" dirty="0"/>
            </a:br>
            <a:r>
              <a:rPr kumimoji="1" lang="en-US" altLang="ja-JP" dirty="0" smtClean="0"/>
              <a:t/>
            </a:r>
            <a:br>
              <a:rPr kumimoji="1" lang="en-US" altLang="ja-JP" dirty="0" smtClean="0"/>
            </a:br>
            <a:r>
              <a:rPr lang="ja-JP" altLang="en-US" sz="2400" dirty="0"/>
              <a:t>張研究室　　赤瀬 拓</a:t>
            </a:r>
          </a:p>
        </p:txBody>
      </p:sp>
      <p:sp>
        <p:nvSpPr>
          <p:cNvPr id="3" name="サブタイトル 2"/>
          <p:cNvSpPr>
            <a:spLocks noGrp="1"/>
          </p:cNvSpPr>
          <p:nvPr>
            <p:ph type="subTitle" idx="1"/>
          </p:nvPr>
        </p:nvSpPr>
        <p:spPr>
          <a:xfrm>
            <a:off x="5562600" y="5271790"/>
            <a:ext cx="2457450" cy="216992"/>
          </a:xfrm>
        </p:spPr>
        <p:txBody>
          <a:bodyPr>
            <a:noAutofit/>
          </a:bodyPr>
          <a:lstStyle/>
          <a:p>
            <a:pPr algn="r"/>
            <a:r>
              <a:rPr lang="ja-JP" altLang="en-US" sz="1600" dirty="0" smtClean="0"/>
              <a:t>２</a:t>
            </a:r>
            <a:r>
              <a:rPr kumimoji="1" lang="ja-JP" altLang="en-US" sz="1600" dirty="0" smtClean="0"/>
              <a:t>０１</a:t>
            </a:r>
            <a:r>
              <a:rPr lang="ja-JP" altLang="en-US" sz="1600" dirty="0"/>
              <a:t>７</a:t>
            </a:r>
            <a:r>
              <a:rPr kumimoji="1" lang="ja-JP" altLang="en-US" sz="1600" dirty="0" smtClean="0"/>
              <a:t>年</a:t>
            </a:r>
            <a:r>
              <a:rPr lang="ja-JP" altLang="en-US" sz="1600" dirty="0" smtClean="0"/>
              <a:t>６</a:t>
            </a:r>
            <a:r>
              <a:rPr kumimoji="1" lang="ja-JP" altLang="en-US" sz="1600" dirty="0" smtClean="0"/>
              <a:t>月２３日</a:t>
            </a:r>
            <a:endParaRPr kumimoji="1" lang="en-US" altLang="ja-JP" sz="1600" dirty="0" smtClean="0"/>
          </a:p>
        </p:txBody>
      </p:sp>
    </p:spTree>
    <p:extLst>
      <p:ext uri="{BB962C8B-B14F-4D97-AF65-F5344CB8AC3E}">
        <p14:creationId xmlns:p14="http://schemas.microsoft.com/office/powerpoint/2010/main" val="20057576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縦方向と横方向の比較</a:t>
            </a:r>
            <a:endParaRPr kumimoji="1" lang="ja-JP" altLang="en-US" dirty="0"/>
          </a:p>
        </p:txBody>
      </p:sp>
      <p:sp>
        <p:nvSpPr>
          <p:cNvPr id="3" name="テキスト プレースホルダー 2"/>
          <p:cNvSpPr>
            <a:spLocks noGrp="1"/>
          </p:cNvSpPr>
          <p:nvPr>
            <p:ph type="body" idx="1"/>
          </p:nvPr>
        </p:nvSpPr>
        <p:spPr/>
        <p:txBody>
          <a:bodyPr/>
          <a:lstStyle/>
          <a:p>
            <a:pPr algn="ctr"/>
            <a:r>
              <a:rPr kumimoji="1" lang="ja-JP" altLang="en-US" dirty="0" smtClean="0"/>
              <a:t>縦方向の抽出</a:t>
            </a:r>
            <a:endParaRPr kumimoji="1" lang="ja-JP" altLang="en-US" dirty="0"/>
          </a:p>
        </p:txBody>
      </p:sp>
      <p:pic>
        <p:nvPicPr>
          <p:cNvPr id="7" name="コンテンツ プレースホルダー 6"/>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22312" y="2505075"/>
            <a:ext cx="3684588" cy="3684588"/>
          </a:xfrm>
        </p:spPr>
      </p:pic>
      <p:sp>
        <p:nvSpPr>
          <p:cNvPr id="5" name="テキスト プレースホルダー 4"/>
          <p:cNvSpPr>
            <a:spLocks noGrp="1"/>
          </p:cNvSpPr>
          <p:nvPr>
            <p:ph type="body" sz="quarter" idx="3"/>
          </p:nvPr>
        </p:nvSpPr>
        <p:spPr/>
        <p:txBody>
          <a:bodyPr/>
          <a:lstStyle/>
          <a:p>
            <a:pPr algn="ctr"/>
            <a:r>
              <a:rPr kumimoji="1" lang="ja-JP" altLang="en-US" dirty="0" smtClean="0"/>
              <a:t>横方向の抽出</a:t>
            </a:r>
            <a:endParaRPr kumimoji="1" lang="ja-JP" altLang="en-US" dirty="0"/>
          </a:p>
        </p:txBody>
      </p:sp>
      <p:pic>
        <p:nvPicPr>
          <p:cNvPr id="8" name="コンテンツ プレースホルダー 7"/>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4730750" y="2505075"/>
            <a:ext cx="3684588" cy="3684588"/>
          </a:xfrm>
        </p:spPr>
      </p:pic>
    </p:spTree>
    <p:extLst>
      <p:ext uri="{BB962C8B-B14F-4D97-AF65-F5344CB8AC3E}">
        <p14:creationId xmlns:p14="http://schemas.microsoft.com/office/powerpoint/2010/main" val="8784776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p:cNvSpPr>
            <a:spLocks noGrp="1"/>
          </p:cNvSpPr>
          <p:nvPr>
            <p:ph idx="1"/>
          </p:nvPr>
        </p:nvSpPr>
        <p:spPr>
          <a:xfrm>
            <a:off x="628650" y="1938349"/>
            <a:ext cx="7886700" cy="1738301"/>
          </a:xfrm>
        </p:spPr>
        <p:txBody>
          <a:bodyPr/>
          <a:lstStyle/>
          <a:p>
            <a:pPr marL="0" indent="0">
              <a:buNone/>
            </a:pPr>
            <a:r>
              <a:rPr kumimoji="1" lang="ja-JP" altLang="en-US" u="sng" dirty="0" smtClean="0">
                <a:latin typeface="ＭＳ Ｐ明朝" panose="02020600040205080304" pitchFamily="18" charset="-128"/>
                <a:ea typeface="ＭＳ Ｐ明朝" panose="02020600040205080304" pitchFamily="18" charset="-128"/>
              </a:rPr>
              <a:t>エッジ検出</a:t>
            </a:r>
            <a:r>
              <a:rPr kumimoji="1" lang="ja-JP" altLang="en-US" dirty="0" smtClean="0">
                <a:latin typeface="ＭＳ Ｐ明朝" panose="02020600040205080304" pitchFamily="18" charset="-128"/>
                <a:ea typeface="ＭＳ Ｐ明朝" panose="02020600040205080304" pitchFamily="18" charset="-128"/>
              </a:rPr>
              <a:t>法のひとつ</a:t>
            </a:r>
            <a:endParaRPr kumimoji="1" lang="en-US" altLang="ja-JP" dirty="0" smtClean="0">
              <a:latin typeface="ＭＳ Ｐ明朝" panose="02020600040205080304" pitchFamily="18" charset="-128"/>
              <a:ea typeface="ＭＳ Ｐ明朝" panose="02020600040205080304" pitchFamily="18" charset="-128"/>
            </a:endParaRPr>
          </a:p>
          <a:p>
            <a:pPr marL="0" indent="0">
              <a:buNone/>
            </a:pPr>
            <a:endParaRPr lang="en-US" altLang="ja-JP" sz="500" dirty="0"/>
          </a:p>
          <a:p>
            <a:pPr marL="0" indent="0">
              <a:buNone/>
            </a:pPr>
            <a:r>
              <a:rPr lang="ja-JP" altLang="en-US" sz="2000" dirty="0" smtClean="0"/>
              <a:t>　　　　　　　</a:t>
            </a:r>
            <a:r>
              <a:rPr lang="ja-JP" altLang="en-US" sz="2000" dirty="0" smtClean="0">
                <a:latin typeface="ＭＳ Ｐ明朝" panose="02020600040205080304" pitchFamily="18" charset="-128"/>
                <a:ea typeface="ＭＳ Ｐ明朝" panose="02020600040205080304" pitchFamily="18" charset="-128"/>
              </a:rPr>
              <a:t>　　デジタル画像の明るさが不連続に変化している箇所を特定</a:t>
            </a:r>
            <a:endParaRPr lang="en-US" altLang="ja-JP" sz="2000" dirty="0">
              <a:latin typeface="ＭＳ Ｐ明朝" panose="02020600040205080304" pitchFamily="18" charset="-128"/>
              <a:ea typeface="ＭＳ Ｐ明朝" panose="02020600040205080304" pitchFamily="18" charset="-128"/>
            </a:endParaRPr>
          </a:p>
          <a:p>
            <a:pPr marL="0" indent="0">
              <a:buNone/>
            </a:pPr>
            <a:endParaRPr kumimoji="1" lang="ja-JP" altLang="en-US" dirty="0"/>
          </a:p>
        </p:txBody>
      </p:sp>
      <p:sp>
        <p:nvSpPr>
          <p:cNvPr id="2" name="タイトル 1"/>
          <p:cNvSpPr>
            <a:spLocks noGrp="1"/>
          </p:cNvSpPr>
          <p:nvPr>
            <p:ph type="title"/>
          </p:nvPr>
        </p:nvSpPr>
        <p:spPr/>
        <p:txBody>
          <a:bodyPr/>
          <a:lstStyle/>
          <a:p>
            <a:pPr algn="ctr"/>
            <a:r>
              <a:rPr lang="ja-JP" altLang="en-US" dirty="0"/>
              <a:t>ソーベルフィルタ</a:t>
            </a:r>
            <a:r>
              <a:rPr lang="ja-JP" altLang="en-US" dirty="0" smtClean="0"/>
              <a:t>と</a:t>
            </a:r>
            <a:r>
              <a:rPr lang="ja-JP" altLang="en-US" dirty="0"/>
              <a:t>は</a:t>
            </a:r>
            <a:endParaRPr kumimoji="1" lang="ja-JP" altLang="en-US" dirty="0"/>
          </a:p>
        </p:txBody>
      </p:sp>
      <p:pic>
        <p:nvPicPr>
          <p:cNvPr id="3" name="図 2"/>
          <p:cNvPicPr>
            <a:picLocks noChangeAspect="1"/>
          </p:cNvPicPr>
          <p:nvPr/>
        </p:nvPicPr>
        <p:blipFill>
          <a:blip r:embed="rId3"/>
          <a:stretch>
            <a:fillRect/>
          </a:stretch>
        </p:blipFill>
        <p:spPr>
          <a:xfrm>
            <a:off x="1390650" y="3359375"/>
            <a:ext cx="2457449" cy="2457449"/>
          </a:xfrm>
          <a:prstGeom prst="rect">
            <a:avLst/>
          </a:prstGeom>
        </p:spPr>
      </p:pic>
      <p:pic>
        <p:nvPicPr>
          <p:cNvPr id="4" name="図 3"/>
          <p:cNvPicPr>
            <a:picLocks noChangeAspect="1"/>
          </p:cNvPicPr>
          <p:nvPr/>
        </p:nvPicPr>
        <p:blipFill>
          <a:blip r:embed="rId4"/>
          <a:stretch>
            <a:fillRect/>
          </a:stretch>
        </p:blipFill>
        <p:spPr>
          <a:xfrm>
            <a:off x="5200650" y="3359375"/>
            <a:ext cx="2457449" cy="2457449"/>
          </a:xfrm>
          <a:prstGeom prst="rect">
            <a:avLst/>
          </a:prstGeom>
        </p:spPr>
      </p:pic>
      <p:sp>
        <p:nvSpPr>
          <p:cNvPr id="8" name="屈折矢印 7"/>
          <p:cNvSpPr/>
          <p:nvPr/>
        </p:nvSpPr>
        <p:spPr>
          <a:xfrm rot="5400000">
            <a:off x="1276349" y="2247902"/>
            <a:ext cx="619125" cy="1019175"/>
          </a:xfrm>
          <a:prstGeom prst="bentUpArrow">
            <a:avLst>
              <a:gd name="adj1" fmla="val 26382"/>
              <a:gd name="adj2" fmla="val 36268"/>
              <a:gd name="adj3" fmla="val 39085"/>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1747836" y="5882759"/>
            <a:ext cx="1743075" cy="369332"/>
          </a:xfrm>
          <a:prstGeom prst="rect">
            <a:avLst/>
          </a:prstGeom>
          <a:noFill/>
        </p:spPr>
        <p:txBody>
          <a:bodyPr wrap="square" rtlCol="0">
            <a:spAutoFit/>
          </a:bodyPr>
          <a:lstStyle/>
          <a:p>
            <a:pPr algn="ctr"/>
            <a:r>
              <a:rPr kumimoji="1" lang="en-US" altLang="ja-JP" dirty="0" smtClean="0">
                <a:latin typeface="ＭＳ Ｐ明朝" panose="02020600040205080304" pitchFamily="18" charset="-128"/>
                <a:ea typeface="ＭＳ Ｐ明朝" panose="02020600040205080304" pitchFamily="18" charset="-128"/>
              </a:rPr>
              <a:t>(a)</a:t>
            </a:r>
            <a:r>
              <a:rPr kumimoji="1" lang="ja-JP" altLang="en-US" dirty="0" smtClean="0">
                <a:latin typeface="ＭＳ Ｐ明朝" panose="02020600040205080304" pitchFamily="18" charset="-128"/>
                <a:ea typeface="ＭＳ Ｐ明朝" panose="02020600040205080304" pitchFamily="18" charset="-128"/>
              </a:rPr>
              <a:t>原画像</a:t>
            </a:r>
            <a:endParaRPr kumimoji="1" lang="ja-JP" altLang="en-US" dirty="0">
              <a:latin typeface="ＭＳ Ｐ明朝" panose="02020600040205080304" pitchFamily="18" charset="-128"/>
              <a:ea typeface="ＭＳ Ｐ明朝" panose="02020600040205080304" pitchFamily="18" charset="-128"/>
            </a:endParaRPr>
          </a:p>
        </p:txBody>
      </p:sp>
      <p:sp>
        <p:nvSpPr>
          <p:cNvPr id="10" name="テキスト ボックス 9"/>
          <p:cNvSpPr txBox="1"/>
          <p:nvPr/>
        </p:nvSpPr>
        <p:spPr>
          <a:xfrm>
            <a:off x="5376861" y="5882759"/>
            <a:ext cx="2105025" cy="369332"/>
          </a:xfrm>
          <a:prstGeom prst="rect">
            <a:avLst/>
          </a:prstGeom>
          <a:noFill/>
        </p:spPr>
        <p:txBody>
          <a:bodyPr wrap="square" rtlCol="0">
            <a:spAutoFit/>
          </a:bodyPr>
          <a:lstStyle/>
          <a:p>
            <a:pPr algn="ctr"/>
            <a:r>
              <a:rPr kumimoji="1" lang="en-US" altLang="ja-JP" dirty="0" smtClean="0">
                <a:latin typeface="ＭＳ Ｐ明朝" panose="02020600040205080304" pitchFamily="18" charset="-128"/>
                <a:ea typeface="ＭＳ Ｐ明朝" panose="02020600040205080304" pitchFamily="18" charset="-128"/>
              </a:rPr>
              <a:t>(b)</a:t>
            </a:r>
            <a:r>
              <a:rPr kumimoji="1" lang="ja-JP" altLang="en-US" dirty="0" smtClean="0">
                <a:latin typeface="ＭＳ Ｐ明朝" panose="02020600040205080304" pitchFamily="18" charset="-128"/>
                <a:ea typeface="ＭＳ Ｐ明朝" panose="02020600040205080304" pitchFamily="18" charset="-128"/>
              </a:rPr>
              <a:t>エッジ検出画像</a:t>
            </a:r>
            <a:endParaRPr kumimoji="1" lang="ja-JP" altLang="en-US"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23184238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ソーベルフィルタの種類</a:t>
            </a:r>
            <a:endParaRPr kumimoji="1" lang="ja-JP" altLang="en-US" dirty="0"/>
          </a:p>
        </p:txBody>
      </p:sp>
      <p:graphicFrame>
        <p:nvGraphicFramePr>
          <p:cNvPr id="8" name="コンテンツ プレースホルダー 7"/>
          <p:cNvGraphicFramePr>
            <a:graphicFrameLocks noGrp="1"/>
          </p:cNvGraphicFramePr>
          <p:nvPr>
            <p:ph idx="1"/>
            <p:extLst>
              <p:ext uri="{D42A27DB-BD31-4B8C-83A1-F6EECF244321}">
                <p14:modId xmlns:p14="http://schemas.microsoft.com/office/powerpoint/2010/main" val="418836855"/>
              </p:ext>
            </p:extLst>
          </p:nvPr>
        </p:nvGraphicFramePr>
        <p:xfrm>
          <a:off x="2099252" y="1713794"/>
          <a:ext cx="2057400" cy="2057400"/>
        </p:xfrm>
        <a:graphic>
          <a:graphicData uri="http://schemas.openxmlformats.org/drawingml/2006/table">
            <a:tbl>
              <a:tblPr/>
              <a:tblGrid>
                <a:gridCol w="685800"/>
                <a:gridCol w="685800"/>
                <a:gridCol w="685800"/>
              </a:tblGrid>
              <a:tr h="695325">
                <a:tc>
                  <a:txBody>
                    <a:bodyPr/>
                    <a:lstStyle/>
                    <a:p>
                      <a:pPr algn="ctr" fontAlgn="ct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85800">
                <a:tc>
                  <a:txBody>
                    <a:bodyPr/>
                    <a:lstStyle/>
                    <a:p>
                      <a:pPr algn="ctr" fontAlgn="ctr"/>
                      <a:r>
                        <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76275">
                <a:tc>
                  <a:txBody>
                    <a:bodyPr/>
                    <a:lstStyle/>
                    <a:p>
                      <a:pPr algn="ctr" fontAlgn="ctr"/>
                      <a:r>
                        <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3890842371"/>
              </p:ext>
            </p:extLst>
          </p:nvPr>
        </p:nvGraphicFramePr>
        <p:xfrm>
          <a:off x="5044807" y="1713794"/>
          <a:ext cx="2057400" cy="2057400"/>
        </p:xfrm>
        <a:graphic>
          <a:graphicData uri="http://schemas.openxmlformats.org/drawingml/2006/table">
            <a:tbl>
              <a:tblPr/>
              <a:tblGrid>
                <a:gridCol w="685800"/>
                <a:gridCol w="685800"/>
                <a:gridCol w="685800"/>
              </a:tblGrid>
              <a:tr h="695325">
                <a:tc>
                  <a:txBody>
                    <a:bodyPr/>
                    <a:lstStyle/>
                    <a:p>
                      <a:pPr algn="ctr" fontAlgn="ct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85800">
                <a:tc>
                  <a:txBody>
                    <a:bodyPr/>
                    <a:lstStyle/>
                    <a:p>
                      <a:pPr algn="ctr" fontAlgn="ctr"/>
                      <a:r>
                        <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76275">
                <a:tc>
                  <a:txBody>
                    <a:bodyPr/>
                    <a:lstStyle/>
                    <a:p>
                      <a:pPr algn="ctr" fontAlgn="ctr"/>
                      <a:r>
                        <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0" name="テキスト ボックス 9"/>
          <p:cNvSpPr txBox="1"/>
          <p:nvPr/>
        </p:nvSpPr>
        <p:spPr>
          <a:xfrm>
            <a:off x="2404052" y="3809254"/>
            <a:ext cx="1447800" cy="307777"/>
          </a:xfrm>
          <a:prstGeom prst="rect">
            <a:avLst/>
          </a:prstGeom>
          <a:noFill/>
        </p:spPr>
        <p:txBody>
          <a:bodyPr wrap="square" rtlCol="0">
            <a:spAutoFit/>
          </a:bodyPr>
          <a:lstStyle/>
          <a:p>
            <a:pPr algn="ctr"/>
            <a:r>
              <a:rPr kumimoji="1" lang="en-US" altLang="ja-JP" sz="1400" dirty="0" smtClean="0"/>
              <a:t>(a)</a:t>
            </a:r>
            <a:r>
              <a:rPr kumimoji="1" lang="ja-JP" altLang="en-US" sz="1400" dirty="0" smtClean="0"/>
              <a:t>縦方向検出</a:t>
            </a:r>
            <a:endParaRPr kumimoji="1" lang="ja-JP" altLang="en-US" sz="1400" dirty="0"/>
          </a:p>
        </p:txBody>
      </p:sp>
      <p:sp>
        <p:nvSpPr>
          <p:cNvPr id="11" name="テキスト ボックス 10"/>
          <p:cNvSpPr txBox="1"/>
          <p:nvPr/>
        </p:nvSpPr>
        <p:spPr>
          <a:xfrm>
            <a:off x="5356091" y="3809254"/>
            <a:ext cx="1434832" cy="307777"/>
          </a:xfrm>
          <a:prstGeom prst="rect">
            <a:avLst/>
          </a:prstGeom>
          <a:noFill/>
        </p:spPr>
        <p:txBody>
          <a:bodyPr wrap="square" rtlCol="0">
            <a:spAutoFit/>
          </a:bodyPr>
          <a:lstStyle/>
          <a:p>
            <a:pPr algn="ctr"/>
            <a:r>
              <a:rPr lang="en-US" altLang="ja-JP" sz="1400" dirty="0" smtClean="0"/>
              <a:t>(b)</a:t>
            </a:r>
            <a:r>
              <a:rPr kumimoji="1" lang="ja-JP" altLang="en-US" sz="1400" dirty="0" smtClean="0"/>
              <a:t>横方向検出</a:t>
            </a:r>
            <a:endParaRPr kumimoji="1" lang="ja-JP" altLang="en-US" sz="1400" dirty="0"/>
          </a:p>
        </p:txBody>
      </p:sp>
      <p:sp>
        <p:nvSpPr>
          <p:cNvPr id="12" name="テキスト ボックス 11"/>
          <p:cNvSpPr txBox="1"/>
          <p:nvPr/>
        </p:nvSpPr>
        <p:spPr>
          <a:xfrm>
            <a:off x="3285724" y="4115562"/>
            <a:ext cx="2787783" cy="307777"/>
          </a:xfrm>
          <a:prstGeom prst="rect">
            <a:avLst/>
          </a:prstGeom>
          <a:noFill/>
        </p:spPr>
        <p:txBody>
          <a:bodyPr wrap="square" rtlCol="0">
            <a:spAutoFit/>
          </a:bodyPr>
          <a:lstStyle/>
          <a:p>
            <a:r>
              <a:rPr lang="ja-JP" altLang="en-US" sz="1400" dirty="0" smtClean="0">
                <a:latin typeface="ＭＳ Ｐ明朝" panose="02020600040205080304" pitchFamily="18" charset="-128"/>
                <a:ea typeface="ＭＳ Ｐ明朝" panose="02020600040205080304" pitchFamily="18" charset="-128"/>
              </a:rPr>
              <a:t>図１ ソーベルフィルタのオペレータ</a:t>
            </a:r>
            <a:endParaRPr kumimoji="1" lang="ja-JP" altLang="en-US" sz="1400" dirty="0">
              <a:latin typeface="ＭＳ Ｐ明朝" panose="02020600040205080304" pitchFamily="18" charset="-128"/>
              <a:ea typeface="ＭＳ Ｐ明朝" panose="02020600040205080304" pitchFamily="18" charset="-128"/>
            </a:endParaRPr>
          </a:p>
        </p:txBody>
      </p:sp>
      <mc:AlternateContent xmlns:mc="http://schemas.openxmlformats.org/markup-compatibility/2006">
        <mc:Choice xmlns:a14="http://schemas.microsoft.com/office/drawing/2010/main" Requires="a14">
          <p:sp>
            <p:nvSpPr>
              <p:cNvPr id="13" name="テキスト ボックス 12"/>
              <p:cNvSpPr txBox="1"/>
              <p:nvPr/>
            </p:nvSpPr>
            <p:spPr>
              <a:xfrm>
                <a:off x="114300" y="4767708"/>
                <a:ext cx="8934450" cy="1755673"/>
              </a:xfrm>
              <a:prstGeom prst="rect">
                <a:avLst/>
              </a:prstGeom>
              <a:noFill/>
            </p:spPr>
            <p:txBody>
              <a:bodyPr wrap="square" rtlCol="0">
                <a:spAutoFit/>
              </a:bodyPr>
              <a:lstStyle/>
              <a:p>
                <a:r>
                  <a:rPr lang="ja-JP" altLang="en-US" dirty="0" smtClean="0">
                    <a:latin typeface="ＭＳ Ｐ明朝" panose="02020600040205080304" pitchFamily="18" charset="-128"/>
                    <a:ea typeface="ＭＳ Ｐ明朝" panose="02020600040205080304" pitchFamily="18" charset="-128"/>
                  </a:rPr>
                  <a:t>　　　　　縦と横の</a:t>
                </a:r>
                <a:r>
                  <a:rPr lang="ja-JP" altLang="en-US" dirty="0">
                    <a:latin typeface="ＭＳ Ｐ明朝" panose="02020600040205080304" pitchFamily="18" charset="-128"/>
                    <a:ea typeface="ＭＳ Ｐ明朝" panose="02020600040205080304" pitchFamily="18" charset="-128"/>
                  </a:rPr>
                  <a:t>両方向</a:t>
                </a:r>
                <a:r>
                  <a:rPr lang="ja-JP" altLang="en-US" dirty="0" smtClean="0">
                    <a:latin typeface="ＭＳ Ｐ明朝" panose="02020600040205080304" pitchFamily="18" charset="-128"/>
                    <a:ea typeface="ＭＳ Ｐ明朝" panose="02020600040205080304" pitchFamily="18" charset="-128"/>
                  </a:rPr>
                  <a:t>に</a:t>
                </a:r>
                <a:r>
                  <a:rPr lang="ja-JP" altLang="en-US" dirty="0">
                    <a:latin typeface="ＭＳ Ｐ明朝" panose="02020600040205080304" pitchFamily="18" charset="-128"/>
                    <a:ea typeface="ＭＳ Ｐ明朝" panose="02020600040205080304" pitchFamily="18" charset="-128"/>
                  </a:rPr>
                  <a:t>検出</a:t>
                </a:r>
                <a:r>
                  <a:rPr lang="ja-JP" altLang="en-US" dirty="0" smtClean="0">
                    <a:latin typeface="ＭＳ Ｐ明朝" panose="02020600040205080304" pitchFamily="18" charset="-128"/>
                    <a:ea typeface="ＭＳ Ｐ明朝" panose="02020600040205080304" pitchFamily="18" charset="-128"/>
                  </a:rPr>
                  <a:t>をかけた画像の濃度値</a:t>
                </a:r>
                <a14:m>
                  <m:oMath xmlns:m="http://schemas.openxmlformats.org/officeDocument/2006/math">
                    <m:r>
                      <a:rPr lang="en-US" altLang="ja-JP" i="1">
                        <a:latin typeface="Cambria Math" panose="02040503050406030204" pitchFamily="18" charset="0"/>
                      </a:rPr>
                      <m:t>𝑓</m:t>
                    </m:r>
                    <m:r>
                      <a:rPr lang="en-US" altLang="ja-JP" i="1">
                        <a:latin typeface="Cambria Math" panose="02040503050406030204" pitchFamily="18" charset="0"/>
                      </a:rPr>
                      <m:t>′(</m:t>
                    </m:r>
                    <m:r>
                      <a:rPr lang="en-US" altLang="ja-JP" i="1">
                        <a:latin typeface="Cambria Math" panose="02040503050406030204" pitchFamily="18" charset="0"/>
                      </a:rPr>
                      <m:t>𝑥</m:t>
                    </m:r>
                    <m:r>
                      <a:rPr lang="en-US" altLang="ja-JP" i="1">
                        <a:latin typeface="Cambria Math" panose="02040503050406030204" pitchFamily="18" charset="0"/>
                      </a:rPr>
                      <m:t>,</m:t>
                    </m:r>
                    <m:r>
                      <a:rPr lang="en-US" altLang="ja-JP" i="1">
                        <a:latin typeface="Cambria Math" panose="02040503050406030204" pitchFamily="18" charset="0"/>
                      </a:rPr>
                      <m:t>𝑦</m:t>
                    </m:r>
                    <m:r>
                      <a:rPr lang="en-US" altLang="ja-JP" i="1">
                        <a:latin typeface="Cambria Math" panose="02040503050406030204" pitchFamily="18" charset="0"/>
                      </a:rPr>
                      <m:t>)</m:t>
                    </m:r>
                  </m:oMath>
                </a14:m>
                <a:r>
                  <a:rPr lang="ja-JP" altLang="en-US" dirty="0" smtClean="0">
                    <a:latin typeface="ＭＳ Ｐ明朝" panose="02020600040205080304" pitchFamily="18" charset="-128"/>
                    <a:ea typeface="ＭＳ Ｐ明朝" panose="02020600040205080304" pitchFamily="18" charset="-128"/>
                  </a:rPr>
                  <a:t>は、次式で計算できる</a:t>
                </a:r>
                <a:r>
                  <a:rPr lang="en-US" altLang="ja-JP" dirty="0" smtClean="0">
                    <a:latin typeface="ＭＳ Ｐ明朝" panose="02020600040205080304" pitchFamily="18" charset="-128"/>
                    <a:ea typeface="ＭＳ Ｐ明朝" panose="02020600040205080304" pitchFamily="18" charset="-128"/>
                  </a:rPr>
                  <a:t>.</a:t>
                </a:r>
              </a:p>
              <a:p>
                <a:endParaRPr lang="en-US" altLang="ja-JP" dirty="0" smtClean="0"/>
              </a:p>
              <a:p>
                <a:pPr algn="ctr"/>
                <a14:m>
                  <m:oMath xmlns:m="http://schemas.openxmlformats.org/officeDocument/2006/math">
                    <m:r>
                      <a:rPr lang="en-US" altLang="ja-JP" sz="2400" i="1">
                        <a:latin typeface="Cambria Math" panose="02040503050406030204" pitchFamily="18" charset="0"/>
                      </a:rPr>
                      <m:t>𝑓</m:t>
                    </m:r>
                    <m:r>
                      <a:rPr lang="en-US" altLang="ja-JP" sz="2400" i="1">
                        <a:latin typeface="Cambria Math" panose="02040503050406030204" pitchFamily="18" charset="0"/>
                      </a:rPr>
                      <m:t>′(</m:t>
                    </m:r>
                    <m:r>
                      <a:rPr lang="en-US" altLang="ja-JP" sz="2400" i="1">
                        <a:latin typeface="Cambria Math" panose="02040503050406030204" pitchFamily="18" charset="0"/>
                      </a:rPr>
                      <m:t>𝑥</m:t>
                    </m:r>
                    <m:r>
                      <a:rPr lang="en-US" altLang="ja-JP" sz="2400" i="1">
                        <a:latin typeface="Cambria Math" panose="02040503050406030204" pitchFamily="18" charset="0"/>
                      </a:rPr>
                      <m:t>,</m:t>
                    </m:r>
                    <m:r>
                      <a:rPr lang="en-US" altLang="ja-JP" sz="2400" i="1">
                        <a:latin typeface="Cambria Math" panose="02040503050406030204" pitchFamily="18" charset="0"/>
                      </a:rPr>
                      <m:t>𝑦</m:t>
                    </m:r>
                    <m:r>
                      <a:rPr lang="en-US" altLang="ja-JP" sz="2400" i="1">
                        <a:latin typeface="Cambria Math" panose="02040503050406030204" pitchFamily="18" charset="0"/>
                      </a:rPr>
                      <m:t>)</m:t>
                    </m:r>
                  </m:oMath>
                </a14:m>
                <a:r>
                  <a:rPr lang="en-US" altLang="ja-JP" sz="2400" dirty="0"/>
                  <a:t>  = </a:t>
                </a:r>
                <a14:m>
                  <m:oMath xmlns:m="http://schemas.openxmlformats.org/officeDocument/2006/math">
                    <m:r>
                      <a:rPr lang="en-US" altLang="ja-JP" sz="2400">
                        <a:latin typeface="Cambria Math" panose="02040503050406030204" pitchFamily="18" charset="0"/>
                      </a:rPr>
                      <m:t> </m:t>
                    </m:r>
                    <m:sSub>
                      <m:sSubPr>
                        <m:ctrlPr>
                          <a:rPr lang="en-US" altLang="ja-JP" sz="2400" i="1">
                            <a:latin typeface="Cambria Math" panose="02040503050406030204" pitchFamily="18" charset="0"/>
                          </a:rPr>
                        </m:ctrlPr>
                      </m:sSubPr>
                      <m:e>
                        <m:r>
                          <a:rPr lang="en-US" altLang="ja-JP" sz="2400" i="1">
                            <a:latin typeface="Cambria Math" panose="02040503050406030204" pitchFamily="18" charset="0"/>
                          </a:rPr>
                          <m:t>{  </m:t>
                        </m:r>
                        <m:r>
                          <a:rPr lang="en-US" altLang="ja-JP" sz="2400" i="1">
                            <a:latin typeface="Cambria Math" panose="02040503050406030204" pitchFamily="18" charset="0"/>
                          </a:rPr>
                          <m:t>𝑓</m:t>
                        </m:r>
                      </m:e>
                      <m:sub>
                        <m:r>
                          <a:rPr lang="en-US" altLang="ja-JP" sz="2400" i="1">
                            <a:latin typeface="Cambria Math" panose="02040503050406030204" pitchFamily="18" charset="0"/>
                          </a:rPr>
                          <m:t>𝑥</m:t>
                        </m:r>
                      </m:sub>
                    </m:sSub>
                    <m:r>
                      <a:rPr lang="en-US" altLang="ja-JP" sz="2400" i="1">
                        <a:latin typeface="Cambria Math" panose="02040503050406030204" pitchFamily="18" charset="0"/>
                      </a:rPr>
                      <m:t>(</m:t>
                    </m:r>
                    <m:r>
                      <a:rPr lang="en-US" altLang="ja-JP" sz="2400" i="1">
                        <a:latin typeface="Cambria Math" panose="02040503050406030204" pitchFamily="18" charset="0"/>
                      </a:rPr>
                      <m:t>𝑥</m:t>
                    </m:r>
                    <m:r>
                      <a:rPr lang="en-US" altLang="ja-JP" sz="2400" i="1">
                        <a:latin typeface="Cambria Math" panose="02040503050406030204" pitchFamily="18" charset="0"/>
                      </a:rPr>
                      <m:t>,</m:t>
                    </m:r>
                    <m:r>
                      <a:rPr lang="en-US" altLang="ja-JP" sz="2400" i="1">
                        <a:latin typeface="Cambria Math" panose="02040503050406030204" pitchFamily="18" charset="0"/>
                      </a:rPr>
                      <m:t>𝑦</m:t>
                    </m:r>
                    <m:sSup>
                      <m:sSupPr>
                        <m:ctrlPr>
                          <a:rPr lang="en-US" altLang="ja-JP" sz="2400" i="1">
                            <a:latin typeface="Cambria Math" panose="02040503050406030204" pitchFamily="18" charset="0"/>
                          </a:rPr>
                        </m:ctrlPr>
                      </m:sSupPr>
                      <m:e>
                        <m:r>
                          <a:rPr lang="en-US" altLang="ja-JP" sz="2400" i="1">
                            <a:latin typeface="Cambria Math" panose="02040503050406030204" pitchFamily="18" charset="0"/>
                          </a:rPr>
                          <m:t>)</m:t>
                        </m:r>
                      </m:e>
                      <m:sup>
                        <m:r>
                          <a:rPr lang="en-US" altLang="ja-JP" sz="2400" i="1">
                            <a:latin typeface="Cambria Math" panose="02040503050406030204" pitchFamily="18" charset="0"/>
                          </a:rPr>
                          <m:t>2</m:t>
                        </m:r>
                      </m:sup>
                    </m:sSup>
                    <m:r>
                      <a:rPr lang="en-US" altLang="ja-JP" sz="2400" i="1">
                        <a:latin typeface="Cambria Math" panose="02040503050406030204" pitchFamily="18" charset="0"/>
                      </a:rPr>
                      <m:t> + </m:t>
                    </m:r>
                    <m:sSub>
                      <m:sSubPr>
                        <m:ctrlPr>
                          <a:rPr lang="en-US" altLang="ja-JP" sz="2400" i="1">
                            <a:latin typeface="Cambria Math" panose="02040503050406030204" pitchFamily="18" charset="0"/>
                          </a:rPr>
                        </m:ctrlPr>
                      </m:sSubPr>
                      <m:e>
                        <m:r>
                          <a:rPr lang="en-US" altLang="ja-JP" sz="2400" i="1">
                            <a:latin typeface="Cambria Math" panose="02040503050406030204" pitchFamily="18" charset="0"/>
                          </a:rPr>
                          <m:t>𝑓</m:t>
                        </m:r>
                      </m:e>
                      <m:sub>
                        <m:r>
                          <a:rPr lang="en-US" altLang="ja-JP" sz="2400" i="1">
                            <a:latin typeface="Cambria Math" panose="02040503050406030204" pitchFamily="18" charset="0"/>
                          </a:rPr>
                          <m:t>𝑦</m:t>
                        </m:r>
                      </m:sub>
                    </m:sSub>
                    <m:r>
                      <a:rPr lang="en-US" altLang="ja-JP" sz="2400" i="1">
                        <a:latin typeface="Cambria Math" panose="02040503050406030204" pitchFamily="18" charset="0"/>
                      </a:rPr>
                      <m:t>(</m:t>
                    </m:r>
                    <m:r>
                      <a:rPr lang="en-US" altLang="ja-JP" sz="2400" i="1">
                        <a:latin typeface="Cambria Math" panose="02040503050406030204" pitchFamily="18" charset="0"/>
                      </a:rPr>
                      <m:t>𝑥</m:t>
                    </m:r>
                    <m:r>
                      <a:rPr lang="en-US" altLang="ja-JP" sz="2400" i="1">
                        <a:latin typeface="Cambria Math" panose="02040503050406030204" pitchFamily="18" charset="0"/>
                      </a:rPr>
                      <m:t>,</m:t>
                    </m:r>
                    <m:r>
                      <a:rPr lang="en-US" altLang="ja-JP" sz="2400" i="1">
                        <a:latin typeface="Cambria Math" panose="02040503050406030204" pitchFamily="18" charset="0"/>
                      </a:rPr>
                      <m:t>𝑦</m:t>
                    </m:r>
                    <m:sSup>
                      <m:sSupPr>
                        <m:ctrlPr>
                          <a:rPr lang="en-US" altLang="ja-JP" sz="2400" i="1">
                            <a:latin typeface="Cambria Math" panose="02040503050406030204" pitchFamily="18" charset="0"/>
                          </a:rPr>
                        </m:ctrlPr>
                      </m:sSupPr>
                      <m:e>
                        <m:r>
                          <a:rPr lang="en-US" altLang="ja-JP" sz="2400" i="1">
                            <a:latin typeface="Cambria Math" panose="02040503050406030204" pitchFamily="18" charset="0"/>
                          </a:rPr>
                          <m:t>)</m:t>
                        </m:r>
                      </m:e>
                      <m:sup>
                        <m:r>
                          <a:rPr lang="en-US" altLang="ja-JP" sz="2400" i="1">
                            <a:latin typeface="Cambria Math" panose="02040503050406030204" pitchFamily="18" charset="0"/>
                          </a:rPr>
                          <m:t>2</m:t>
                        </m:r>
                      </m:sup>
                    </m:sSup>
                    <m:sSup>
                      <m:sSupPr>
                        <m:ctrlPr>
                          <a:rPr lang="en-US" altLang="ja-JP" sz="2400" i="1">
                            <a:latin typeface="Cambria Math" panose="02040503050406030204" pitchFamily="18" charset="0"/>
                          </a:rPr>
                        </m:ctrlPr>
                      </m:sSupPr>
                      <m:e>
                        <m:r>
                          <a:rPr lang="en-US" altLang="ja-JP" sz="2400" i="1">
                            <a:latin typeface="Cambria Math" panose="02040503050406030204" pitchFamily="18" charset="0"/>
                          </a:rPr>
                          <m:t>  }</m:t>
                        </m:r>
                      </m:e>
                      <m:sup>
                        <m:f>
                          <m:fPr>
                            <m:type m:val="skw"/>
                            <m:ctrlPr>
                              <a:rPr lang="en-US" altLang="ja-JP" sz="2400" i="1">
                                <a:latin typeface="Cambria Math" panose="02040503050406030204" pitchFamily="18" charset="0"/>
                              </a:rPr>
                            </m:ctrlPr>
                          </m:fPr>
                          <m:num>
                            <m:r>
                              <a:rPr lang="en-US" altLang="ja-JP" sz="2400" i="1">
                                <a:latin typeface="Cambria Math" panose="02040503050406030204" pitchFamily="18" charset="0"/>
                              </a:rPr>
                              <m:t>1</m:t>
                            </m:r>
                          </m:num>
                          <m:den>
                            <m:r>
                              <a:rPr lang="en-US" altLang="ja-JP" sz="2400" i="1">
                                <a:latin typeface="Cambria Math" panose="02040503050406030204" pitchFamily="18" charset="0"/>
                              </a:rPr>
                              <m:t>2</m:t>
                            </m:r>
                          </m:den>
                        </m:f>
                      </m:sup>
                    </m:sSup>
                  </m:oMath>
                </a14:m>
                <a:endParaRPr kumimoji="1" lang="en-US" altLang="ja-JP" sz="2400" dirty="0" smtClean="0"/>
              </a:p>
              <a:p>
                <a:pPr algn="ctr"/>
                <a:endParaRPr kumimoji="1" lang="en-US" altLang="ja-JP" sz="1000" dirty="0" smtClean="0"/>
              </a:p>
              <a:p>
                <a:r>
                  <a:rPr lang="en-US" altLang="ja-JP" sz="1400" dirty="0">
                    <a:latin typeface="ＭＳ Ｐ明朝" panose="02020600040205080304" pitchFamily="18" charset="-128"/>
                    <a:ea typeface="ＭＳ Ｐ明朝" panose="02020600040205080304" pitchFamily="18" charset="-128"/>
                  </a:rPr>
                  <a:t> </a:t>
                </a:r>
                <a:r>
                  <a:rPr lang="en-US" altLang="ja-JP" sz="1400" dirty="0" smtClean="0">
                    <a:latin typeface="ＭＳ Ｐ明朝" panose="02020600040205080304" pitchFamily="18" charset="-128"/>
                    <a:ea typeface="ＭＳ Ｐ明朝" panose="02020600040205080304" pitchFamily="18" charset="-128"/>
                  </a:rPr>
                  <a:t>                                                   </a:t>
                </a:r>
                <a:r>
                  <a:rPr lang="ja-JP" altLang="en-US" sz="1400" dirty="0" smtClean="0">
                    <a:latin typeface="ＭＳ Ｐ明朝" panose="02020600040205080304" pitchFamily="18" charset="-128"/>
                    <a:ea typeface="ＭＳ Ｐ明朝" panose="02020600040205080304" pitchFamily="18" charset="-128"/>
                  </a:rPr>
                  <a:t>　　　　　　　　　　　　</a:t>
                </a:r>
                <a:r>
                  <a:rPr lang="en-US" altLang="ja-JP" sz="1400" dirty="0" smtClean="0">
                    <a:latin typeface="ＭＳ Ｐ明朝" panose="02020600040205080304" pitchFamily="18" charset="-128"/>
                    <a:ea typeface="ＭＳ Ｐ明朝" panose="02020600040205080304" pitchFamily="18" charset="-128"/>
                  </a:rPr>
                  <a:t>   </a:t>
                </a:r>
                <a:r>
                  <a:rPr lang="ja-JP" altLang="en-US" sz="1400" dirty="0" smtClean="0">
                    <a:latin typeface="ＭＳ Ｐ明朝" panose="02020600040205080304" pitchFamily="18" charset="-128"/>
                    <a:ea typeface="ＭＳ Ｐ明朝" panose="02020600040205080304" pitchFamily="18" charset="-128"/>
                  </a:rPr>
                  <a:t>（</a:t>
                </a:r>
                <a14:m>
                  <m:oMath xmlns:m="http://schemas.openxmlformats.org/officeDocument/2006/math">
                    <m:r>
                      <a:rPr lang="en-US" altLang="ja-JP" sz="1400" b="0" i="0" smtClean="0">
                        <a:latin typeface="Cambria Math" panose="02040503050406030204" pitchFamily="18" charset="0"/>
                      </a:rPr>
                      <m:t> </m:t>
                    </m:r>
                    <m:sSub>
                      <m:sSubPr>
                        <m:ctrlPr>
                          <a:rPr lang="en-US" altLang="ja-JP" sz="1400" i="1">
                            <a:latin typeface="Cambria Math" panose="02040503050406030204" pitchFamily="18" charset="0"/>
                          </a:rPr>
                        </m:ctrlPr>
                      </m:sSubPr>
                      <m:e>
                        <m:r>
                          <a:rPr lang="en-US" altLang="ja-JP" sz="1400" i="1">
                            <a:latin typeface="Cambria Math" panose="02040503050406030204" pitchFamily="18" charset="0"/>
                          </a:rPr>
                          <m:t>𝑓</m:t>
                        </m:r>
                      </m:e>
                      <m:sub>
                        <m:r>
                          <a:rPr lang="en-US" altLang="ja-JP" sz="1400" i="1">
                            <a:latin typeface="Cambria Math" panose="02040503050406030204" pitchFamily="18" charset="0"/>
                          </a:rPr>
                          <m:t>𝑥</m:t>
                        </m:r>
                      </m:sub>
                    </m:sSub>
                  </m:oMath>
                </a14:m>
                <a:r>
                  <a:rPr kumimoji="1" lang="ja-JP" altLang="en-US" sz="1400" dirty="0" smtClean="0">
                    <a:latin typeface="ＭＳ Ｐ明朝" panose="02020600040205080304" pitchFamily="18" charset="-128"/>
                    <a:ea typeface="ＭＳ Ｐ明朝" panose="02020600040205080304" pitchFamily="18" charset="-128"/>
                  </a:rPr>
                  <a:t>：縦方向検出の濃度値，</a:t>
                </a:r>
                <a14:m>
                  <m:oMath xmlns:m="http://schemas.openxmlformats.org/officeDocument/2006/math">
                    <m:sSub>
                      <m:sSubPr>
                        <m:ctrlPr>
                          <a:rPr lang="en-US" altLang="ja-JP" sz="1400" i="1">
                            <a:latin typeface="Cambria Math" panose="02040503050406030204" pitchFamily="18" charset="0"/>
                          </a:rPr>
                        </m:ctrlPr>
                      </m:sSubPr>
                      <m:e>
                        <m:r>
                          <a:rPr lang="en-US" altLang="ja-JP" sz="1400" i="1">
                            <a:latin typeface="Cambria Math" panose="02040503050406030204" pitchFamily="18" charset="0"/>
                          </a:rPr>
                          <m:t>𝑓</m:t>
                        </m:r>
                      </m:e>
                      <m:sub>
                        <m:r>
                          <a:rPr lang="en-US" altLang="ja-JP" sz="1400" b="0" i="1" smtClean="0">
                            <a:latin typeface="Cambria Math" panose="02040503050406030204" pitchFamily="18" charset="0"/>
                          </a:rPr>
                          <m:t>𝑦</m:t>
                        </m:r>
                      </m:sub>
                    </m:sSub>
                    <m:r>
                      <a:rPr lang="ja-JP" altLang="en-US" sz="1400" i="1">
                        <a:latin typeface="Cambria Math" panose="02040503050406030204" pitchFamily="18" charset="0"/>
                      </a:rPr>
                      <m:t>：</m:t>
                    </m:r>
                  </m:oMath>
                </a14:m>
                <a:r>
                  <a:rPr lang="ja-JP" altLang="en-US" sz="1400" dirty="0" smtClean="0">
                    <a:latin typeface="ＭＳ Ｐ明朝" panose="02020600040205080304" pitchFamily="18" charset="-128"/>
                    <a:ea typeface="ＭＳ Ｐ明朝" panose="02020600040205080304" pitchFamily="18" charset="-128"/>
                  </a:rPr>
                  <a:t>横方向検出の濃度値 ）</a:t>
                </a:r>
                <a:endParaRPr lang="ja-JP" altLang="en-US" sz="1400" dirty="0">
                  <a:latin typeface="ＭＳ Ｐ明朝" panose="02020600040205080304" pitchFamily="18" charset="-128"/>
                  <a:ea typeface="ＭＳ Ｐ明朝" panose="02020600040205080304" pitchFamily="18" charset="-128"/>
                </a:endParaRPr>
              </a:p>
              <a:p>
                <a:endParaRPr kumimoji="1" lang="ja-JP" altLang="en-US" dirty="0"/>
              </a:p>
            </p:txBody>
          </p:sp>
        </mc:Choice>
        <mc:Fallback>
          <p:sp>
            <p:nvSpPr>
              <p:cNvPr id="13" name="テキスト ボックス 12"/>
              <p:cNvSpPr txBox="1">
                <a:spLocks noRot="1" noChangeAspect="1" noMove="1" noResize="1" noEditPoints="1" noAdjustHandles="1" noChangeArrowheads="1" noChangeShapeType="1" noTextEdit="1"/>
              </p:cNvSpPr>
              <p:nvPr/>
            </p:nvSpPr>
            <p:spPr>
              <a:xfrm>
                <a:off x="114300" y="4767708"/>
                <a:ext cx="8934450" cy="1755673"/>
              </a:xfrm>
              <a:prstGeom prst="rect">
                <a:avLst/>
              </a:prstGeom>
              <a:blipFill rotWithShape="0">
                <a:blip r:embed="rId2"/>
                <a:stretch>
                  <a:fillRect t="-2431"/>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9357004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362109" y="3394666"/>
            <a:ext cx="2586566" cy="2586566"/>
          </a:xfrm>
          <a:prstGeom prst="rect">
            <a:avLst/>
          </a:prstGeom>
        </p:spPr>
      </p:pic>
      <p:pic>
        <p:nvPicPr>
          <p:cNvPr id="5" name="図 4"/>
          <p:cNvPicPr>
            <a:picLocks noChangeAspect="1"/>
          </p:cNvPicPr>
          <p:nvPr/>
        </p:nvPicPr>
        <p:blipFill>
          <a:blip r:embed="rId3"/>
          <a:stretch>
            <a:fillRect/>
          </a:stretch>
        </p:blipFill>
        <p:spPr>
          <a:xfrm>
            <a:off x="3279258" y="3394666"/>
            <a:ext cx="2609984" cy="2609984"/>
          </a:xfrm>
          <a:prstGeom prst="rect">
            <a:avLst/>
          </a:prstGeom>
        </p:spPr>
      </p:pic>
      <p:pic>
        <p:nvPicPr>
          <p:cNvPr id="6" name="図 5"/>
          <p:cNvPicPr>
            <a:picLocks noChangeAspect="1"/>
          </p:cNvPicPr>
          <p:nvPr/>
        </p:nvPicPr>
        <p:blipFill>
          <a:blip r:embed="rId4"/>
          <a:stretch>
            <a:fillRect/>
          </a:stretch>
        </p:blipFill>
        <p:spPr>
          <a:xfrm>
            <a:off x="6219825" y="3394666"/>
            <a:ext cx="2609984" cy="2609984"/>
          </a:xfrm>
          <a:prstGeom prst="rect">
            <a:avLst/>
          </a:prstGeom>
        </p:spPr>
      </p:pic>
      <p:pic>
        <p:nvPicPr>
          <p:cNvPr id="7" name="図 6"/>
          <p:cNvPicPr>
            <a:picLocks noChangeAspect="1"/>
          </p:cNvPicPr>
          <p:nvPr/>
        </p:nvPicPr>
        <p:blipFill>
          <a:blip r:embed="rId5"/>
          <a:stretch>
            <a:fillRect/>
          </a:stretch>
        </p:blipFill>
        <p:spPr>
          <a:xfrm>
            <a:off x="3302676" y="215500"/>
            <a:ext cx="2586566" cy="2586566"/>
          </a:xfrm>
          <a:prstGeom prst="rect">
            <a:avLst/>
          </a:prstGeom>
        </p:spPr>
      </p:pic>
      <p:sp>
        <p:nvSpPr>
          <p:cNvPr id="8" name="テキスト ボックス 7"/>
          <p:cNvSpPr txBox="1"/>
          <p:nvPr/>
        </p:nvSpPr>
        <p:spPr>
          <a:xfrm>
            <a:off x="3881584" y="2811127"/>
            <a:ext cx="1428750" cy="307777"/>
          </a:xfrm>
          <a:prstGeom prst="rect">
            <a:avLst/>
          </a:prstGeom>
          <a:noFill/>
        </p:spPr>
        <p:txBody>
          <a:bodyPr wrap="square" rtlCol="0">
            <a:spAutoFit/>
          </a:bodyPr>
          <a:lstStyle/>
          <a:p>
            <a:pPr algn="ctr"/>
            <a:r>
              <a:rPr kumimoji="1" lang="en-US" altLang="ja-JP" sz="1400" dirty="0" smtClean="0">
                <a:latin typeface="ＭＳ Ｐ明朝" panose="02020600040205080304" pitchFamily="18" charset="-128"/>
                <a:ea typeface="ＭＳ Ｐ明朝" panose="02020600040205080304" pitchFamily="18" charset="-128"/>
              </a:rPr>
              <a:t>(a)</a:t>
            </a:r>
            <a:r>
              <a:rPr kumimoji="1" lang="ja-JP" altLang="en-US" sz="1400" dirty="0" smtClean="0">
                <a:latin typeface="ＭＳ Ｐ明朝" panose="02020600040205080304" pitchFamily="18" charset="-128"/>
                <a:ea typeface="ＭＳ Ｐ明朝" panose="02020600040205080304" pitchFamily="18" charset="-128"/>
              </a:rPr>
              <a:t>原画像</a:t>
            </a:r>
            <a:endParaRPr kumimoji="1" lang="ja-JP" altLang="en-US" sz="1400" dirty="0">
              <a:latin typeface="ＭＳ Ｐ明朝" panose="02020600040205080304" pitchFamily="18" charset="-128"/>
              <a:ea typeface="ＭＳ Ｐ明朝" panose="02020600040205080304" pitchFamily="18" charset="-128"/>
            </a:endParaRPr>
          </a:p>
        </p:txBody>
      </p:sp>
      <p:sp>
        <p:nvSpPr>
          <p:cNvPr id="9" name="テキスト ボックス 8"/>
          <p:cNvSpPr txBox="1"/>
          <p:nvPr/>
        </p:nvSpPr>
        <p:spPr>
          <a:xfrm>
            <a:off x="789596" y="5994657"/>
            <a:ext cx="1617293" cy="307777"/>
          </a:xfrm>
          <a:prstGeom prst="rect">
            <a:avLst/>
          </a:prstGeom>
          <a:noFill/>
        </p:spPr>
        <p:txBody>
          <a:bodyPr wrap="square" rtlCol="0">
            <a:spAutoFit/>
          </a:bodyPr>
          <a:lstStyle/>
          <a:p>
            <a:pPr algn="ctr"/>
            <a:r>
              <a:rPr kumimoji="1" lang="en-US" altLang="ja-JP" sz="1400" dirty="0" smtClean="0">
                <a:latin typeface="ＭＳ Ｐ明朝" panose="02020600040205080304" pitchFamily="18" charset="-128"/>
                <a:ea typeface="ＭＳ Ｐ明朝" panose="02020600040205080304" pitchFamily="18" charset="-128"/>
              </a:rPr>
              <a:t>(b)</a:t>
            </a:r>
            <a:r>
              <a:rPr lang="ja-JP" altLang="en-US" sz="1400" dirty="0">
                <a:latin typeface="ＭＳ Ｐ明朝" panose="02020600040205080304" pitchFamily="18" charset="-128"/>
                <a:ea typeface="ＭＳ Ｐ明朝" panose="02020600040205080304" pitchFamily="18" charset="-128"/>
              </a:rPr>
              <a:t>縦</a:t>
            </a:r>
            <a:r>
              <a:rPr lang="ja-JP" altLang="en-US" sz="1400" dirty="0" smtClean="0">
                <a:latin typeface="ＭＳ Ｐ明朝" panose="02020600040205080304" pitchFamily="18" charset="-128"/>
                <a:ea typeface="ＭＳ Ｐ明朝" panose="02020600040205080304" pitchFamily="18" charset="-128"/>
              </a:rPr>
              <a:t>方向の抽出</a:t>
            </a:r>
            <a:endParaRPr kumimoji="1" lang="ja-JP" altLang="en-US" sz="1400" dirty="0">
              <a:latin typeface="ＭＳ Ｐ明朝" panose="02020600040205080304" pitchFamily="18" charset="-128"/>
              <a:ea typeface="ＭＳ Ｐ明朝" panose="02020600040205080304" pitchFamily="18" charset="-128"/>
            </a:endParaRPr>
          </a:p>
        </p:txBody>
      </p:sp>
      <p:sp>
        <p:nvSpPr>
          <p:cNvPr id="10" name="テキスト ボックス 9"/>
          <p:cNvSpPr txBox="1"/>
          <p:nvPr/>
        </p:nvSpPr>
        <p:spPr>
          <a:xfrm>
            <a:off x="3816271" y="6004650"/>
            <a:ext cx="1559375" cy="307777"/>
          </a:xfrm>
          <a:prstGeom prst="rect">
            <a:avLst/>
          </a:prstGeom>
          <a:noFill/>
        </p:spPr>
        <p:txBody>
          <a:bodyPr wrap="square" rtlCol="0">
            <a:spAutoFit/>
          </a:bodyPr>
          <a:lstStyle/>
          <a:p>
            <a:pPr algn="ctr"/>
            <a:r>
              <a:rPr lang="en-US" altLang="ja-JP" sz="1400" dirty="0" smtClean="0">
                <a:latin typeface="ＭＳ Ｐ明朝" panose="02020600040205080304" pitchFamily="18" charset="-128"/>
                <a:ea typeface="ＭＳ Ｐ明朝" panose="02020600040205080304" pitchFamily="18" charset="-128"/>
              </a:rPr>
              <a:t>(c</a:t>
            </a:r>
            <a:r>
              <a:rPr kumimoji="1" lang="en-US" altLang="ja-JP" sz="1400" dirty="0" smtClean="0">
                <a:latin typeface="ＭＳ Ｐ明朝" panose="02020600040205080304" pitchFamily="18" charset="-128"/>
                <a:ea typeface="ＭＳ Ｐ明朝" panose="02020600040205080304" pitchFamily="18" charset="-128"/>
              </a:rPr>
              <a:t>)</a:t>
            </a:r>
            <a:r>
              <a:rPr kumimoji="1" lang="ja-JP" altLang="en-US" sz="1400" dirty="0" smtClean="0">
                <a:latin typeface="ＭＳ Ｐ明朝" panose="02020600040205080304" pitchFamily="18" charset="-128"/>
                <a:ea typeface="ＭＳ Ｐ明朝" panose="02020600040205080304" pitchFamily="18" charset="-128"/>
              </a:rPr>
              <a:t>横方向の抽出</a:t>
            </a:r>
            <a:endParaRPr kumimoji="1" lang="ja-JP" altLang="en-US" sz="1400" dirty="0">
              <a:latin typeface="ＭＳ Ｐ明朝" panose="02020600040205080304" pitchFamily="18" charset="-128"/>
              <a:ea typeface="ＭＳ Ｐ明朝" panose="02020600040205080304" pitchFamily="18" charset="-128"/>
            </a:endParaRPr>
          </a:p>
        </p:txBody>
      </p:sp>
      <p:sp>
        <p:nvSpPr>
          <p:cNvPr id="11" name="テキスト ボックス 10"/>
          <p:cNvSpPr txBox="1"/>
          <p:nvPr/>
        </p:nvSpPr>
        <p:spPr>
          <a:xfrm>
            <a:off x="6719921" y="6011059"/>
            <a:ext cx="1609792" cy="307777"/>
          </a:xfrm>
          <a:prstGeom prst="rect">
            <a:avLst/>
          </a:prstGeom>
          <a:noFill/>
        </p:spPr>
        <p:txBody>
          <a:bodyPr wrap="square" rtlCol="0">
            <a:spAutoFit/>
          </a:bodyPr>
          <a:lstStyle/>
          <a:p>
            <a:pPr algn="ctr"/>
            <a:r>
              <a:rPr kumimoji="1" lang="en-US" altLang="ja-JP" sz="1400" dirty="0" smtClean="0">
                <a:latin typeface="ＭＳ Ｐ明朝" panose="02020600040205080304" pitchFamily="18" charset="-128"/>
                <a:ea typeface="ＭＳ Ｐ明朝" panose="02020600040205080304" pitchFamily="18" charset="-128"/>
              </a:rPr>
              <a:t>(d)</a:t>
            </a:r>
            <a:r>
              <a:rPr lang="ja-JP" altLang="en-US" sz="1400" dirty="0" smtClean="0">
                <a:latin typeface="ＭＳ Ｐ明朝" panose="02020600040205080304" pitchFamily="18" charset="-128"/>
                <a:ea typeface="ＭＳ Ｐ明朝" panose="02020600040205080304" pitchFamily="18" charset="-128"/>
              </a:rPr>
              <a:t>両方向の抽出</a:t>
            </a:r>
            <a:endParaRPr kumimoji="1" lang="ja-JP" altLang="en-US" sz="1400"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10361320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4"/>
          <p:cNvSpPr>
            <a:spLocks noGrp="1"/>
          </p:cNvSpPr>
          <p:nvPr>
            <p:ph idx="1"/>
          </p:nvPr>
        </p:nvSpPr>
        <p:spPr>
          <a:xfrm>
            <a:off x="533399" y="676276"/>
            <a:ext cx="8429626" cy="5476874"/>
          </a:xfrm>
        </p:spPr>
        <p:txBody>
          <a:bodyPr>
            <a:noAutofit/>
          </a:bodyPr>
          <a:lstStyle/>
          <a:p>
            <a:pPr marL="0" indent="0">
              <a:buNone/>
            </a:pPr>
            <a:r>
              <a:rPr lang="en-US" altLang="ja-JP" sz="1600" dirty="0">
                <a:solidFill>
                  <a:srgbClr val="0000FF"/>
                </a:solidFill>
                <a:latin typeface="ＭＳ ゴシック" panose="020B0609070205080204" pitchFamily="49" charset="-128"/>
                <a:ea typeface="ＭＳ ゴシック" panose="020B0609070205080204" pitchFamily="49" charset="-128"/>
              </a:rPr>
              <a:t>void</a:t>
            </a:r>
            <a:r>
              <a:rPr lang="ja-JP" altLang="en-US" sz="1600" dirty="0">
                <a:solidFill>
                  <a:srgbClr val="000000"/>
                </a:solidFill>
                <a:latin typeface="ＭＳ ゴシック" panose="020B0609070205080204" pitchFamily="49" charset="-128"/>
                <a:ea typeface="ＭＳ ゴシック" panose="020B0609070205080204" pitchFamily="49" charset="-128"/>
              </a:rPr>
              <a:t> </a:t>
            </a:r>
            <a:r>
              <a:rPr lang="en-US" altLang="ja-JP" sz="1600" dirty="0">
                <a:solidFill>
                  <a:srgbClr val="000000"/>
                </a:solidFill>
                <a:latin typeface="ＭＳ ゴシック" panose="020B0609070205080204" pitchFamily="49" charset="-128"/>
                <a:ea typeface="ＭＳ ゴシック" panose="020B0609070205080204" pitchFamily="49" charset="-128"/>
              </a:rPr>
              <a:t>SH(</a:t>
            </a:r>
            <a:r>
              <a:rPr lang="en-US" altLang="ja-JP" sz="1600" dirty="0" err="1">
                <a:solidFill>
                  <a:srgbClr val="2B91AF"/>
                </a:solidFill>
                <a:latin typeface="ＭＳ ゴシック" panose="020B0609070205080204" pitchFamily="49" charset="-128"/>
                <a:ea typeface="ＭＳ ゴシック" panose="020B0609070205080204" pitchFamily="49" charset="-128"/>
              </a:rPr>
              <a:t>IplImage</a:t>
            </a:r>
            <a:r>
              <a:rPr lang="ja-JP" altLang="en-US" sz="1600" dirty="0">
                <a:solidFill>
                  <a:srgbClr val="000000"/>
                </a:solidFill>
                <a:latin typeface="ＭＳ ゴシック" panose="020B0609070205080204" pitchFamily="49" charset="-128"/>
                <a:ea typeface="ＭＳ ゴシック" panose="020B0609070205080204" pitchFamily="49" charset="-128"/>
              </a:rPr>
              <a:t>* </a:t>
            </a:r>
            <a:r>
              <a:rPr lang="en-US" altLang="ja-JP" sz="1600" dirty="0" err="1">
                <a:solidFill>
                  <a:srgbClr val="808080"/>
                </a:solidFill>
                <a:latin typeface="ＭＳ ゴシック" panose="020B0609070205080204" pitchFamily="49" charset="-128"/>
                <a:ea typeface="ＭＳ ゴシック" panose="020B0609070205080204" pitchFamily="49" charset="-128"/>
              </a:rPr>
              <a:t>img</a:t>
            </a:r>
            <a:r>
              <a:rPr lang="en-US" altLang="ja-JP" sz="1600" dirty="0">
                <a:solidFill>
                  <a:srgbClr val="000000"/>
                </a:solidFill>
                <a:latin typeface="ＭＳ ゴシック" panose="020B0609070205080204" pitchFamily="49" charset="-128"/>
                <a:ea typeface="ＭＳ ゴシック" panose="020B0609070205080204" pitchFamily="49" charset="-128"/>
              </a:rPr>
              <a:t>);</a:t>
            </a:r>
            <a:r>
              <a:rPr lang="en-US" altLang="ja-JP" sz="1600" dirty="0">
                <a:solidFill>
                  <a:srgbClr val="008000"/>
                </a:solidFill>
                <a:latin typeface="ＭＳ ゴシック" panose="020B0609070205080204" pitchFamily="49" charset="-128"/>
                <a:ea typeface="ＭＳ ゴシック" panose="020B0609070205080204" pitchFamily="49" charset="-128"/>
              </a:rPr>
              <a:t>//***&lt;</a:t>
            </a:r>
            <a:r>
              <a:rPr lang="ja-JP" altLang="en-US" sz="1600" dirty="0">
                <a:solidFill>
                  <a:srgbClr val="008000"/>
                </a:solidFill>
                <a:latin typeface="ＭＳ ゴシック" panose="020B0609070205080204" pitchFamily="49" charset="-128"/>
                <a:ea typeface="ＭＳ ゴシック" panose="020B0609070205080204" pitchFamily="49" charset="-128"/>
              </a:rPr>
              <a:t>ソーベルフィルタ</a:t>
            </a:r>
            <a:r>
              <a:rPr lang="ja-JP" altLang="en-US" sz="1600" dirty="0" smtClean="0">
                <a:solidFill>
                  <a:srgbClr val="008000"/>
                </a:solidFill>
                <a:latin typeface="ＭＳ ゴシック" panose="020B0609070205080204" pitchFamily="49" charset="-128"/>
                <a:ea typeface="ＭＳ ゴシック" panose="020B0609070205080204" pitchFamily="49" charset="-128"/>
              </a:rPr>
              <a:t>：</a:t>
            </a:r>
            <a:r>
              <a:rPr lang="ja-JP" altLang="en-US" sz="1600" dirty="0">
                <a:solidFill>
                  <a:srgbClr val="008000"/>
                </a:solidFill>
                <a:latin typeface="ＭＳ ゴシック" panose="020B0609070205080204" pitchFamily="49" charset="-128"/>
                <a:ea typeface="ＭＳ ゴシック" panose="020B0609070205080204" pitchFamily="49" charset="-128"/>
              </a:rPr>
              <a:t>垂直</a:t>
            </a:r>
            <a:r>
              <a:rPr lang="en-US" altLang="ja-JP" sz="1600" dirty="0" smtClean="0">
                <a:solidFill>
                  <a:srgbClr val="008000"/>
                </a:solidFill>
                <a:latin typeface="ＭＳ ゴシック" panose="020B0609070205080204" pitchFamily="49" charset="-128"/>
                <a:ea typeface="ＭＳ ゴシック" panose="020B0609070205080204" pitchFamily="49" charset="-128"/>
              </a:rPr>
              <a:t>&gt;***/</a:t>
            </a:r>
            <a:endParaRPr lang="ja-JP" altLang="en-US" sz="1600" dirty="0">
              <a:solidFill>
                <a:srgbClr val="000000"/>
              </a:solidFill>
              <a:latin typeface="ＭＳ ゴシック" panose="020B0609070205080204" pitchFamily="49" charset="-128"/>
              <a:ea typeface="ＭＳ ゴシック" panose="020B0609070205080204" pitchFamily="49" charset="-128"/>
            </a:endParaRPr>
          </a:p>
          <a:p>
            <a:pPr marL="0" indent="0">
              <a:buNone/>
            </a:pPr>
            <a:endParaRPr lang="ja-JP" altLang="en-US" sz="1600" dirty="0">
              <a:solidFill>
                <a:srgbClr val="000000"/>
              </a:solidFill>
              <a:latin typeface="ＭＳ ゴシック" panose="020B0609070205080204" pitchFamily="49" charset="-128"/>
              <a:ea typeface="ＭＳ ゴシック" panose="020B0609070205080204" pitchFamily="49" charset="-128"/>
            </a:endParaRPr>
          </a:p>
          <a:p>
            <a:pPr marL="0" indent="0">
              <a:buNone/>
            </a:pPr>
            <a:r>
              <a:rPr lang="en-US" altLang="ja-JP" sz="1600" dirty="0" err="1">
                <a:solidFill>
                  <a:srgbClr val="0000FF"/>
                </a:solidFill>
                <a:latin typeface="ＭＳ ゴシック" panose="020B0609070205080204" pitchFamily="49" charset="-128"/>
                <a:ea typeface="ＭＳ ゴシック" panose="020B0609070205080204" pitchFamily="49" charset="-128"/>
              </a:rPr>
              <a:t>int</a:t>
            </a:r>
            <a:r>
              <a:rPr lang="en-US" altLang="ja-JP" sz="1600" dirty="0">
                <a:solidFill>
                  <a:srgbClr val="000000"/>
                </a:solidFill>
                <a:latin typeface="ＭＳ ゴシック" panose="020B0609070205080204" pitchFamily="49" charset="-128"/>
                <a:ea typeface="ＭＳ ゴシック" panose="020B0609070205080204" pitchFamily="49" charset="-128"/>
              </a:rPr>
              <a:t> </a:t>
            </a:r>
            <a:r>
              <a:rPr lang="en-US" altLang="ja-JP" sz="1600" dirty="0">
                <a:solidFill>
                  <a:srgbClr val="6F008A"/>
                </a:solidFill>
                <a:latin typeface="ＭＳ ゴシック" panose="020B0609070205080204" pitchFamily="49" charset="-128"/>
                <a:ea typeface="ＭＳ ゴシック" panose="020B0609070205080204" pitchFamily="49" charset="-128"/>
              </a:rPr>
              <a:t>_</a:t>
            </a:r>
            <a:r>
              <a:rPr lang="en-US" altLang="ja-JP" sz="1600" dirty="0" err="1">
                <a:solidFill>
                  <a:srgbClr val="6F008A"/>
                </a:solidFill>
                <a:latin typeface="ＭＳ ゴシック" panose="020B0609070205080204" pitchFamily="49" charset="-128"/>
                <a:ea typeface="ＭＳ ゴシック" panose="020B0609070205080204" pitchFamily="49" charset="-128"/>
              </a:rPr>
              <a:t>tmain</a:t>
            </a:r>
            <a:r>
              <a:rPr lang="en-US" altLang="ja-JP" sz="1600" dirty="0">
                <a:solidFill>
                  <a:srgbClr val="000000"/>
                </a:solidFill>
                <a:latin typeface="ＭＳ ゴシック" panose="020B0609070205080204" pitchFamily="49" charset="-128"/>
                <a:ea typeface="ＭＳ ゴシック" panose="020B0609070205080204" pitchFamily="49" charset="-128"/>
              </a:rPr>
              <a:t>(</a:t>
            </a:r>
            <a:r>
              <a:rPr lang="en-US" altLang="ja-JP" sz="1600" dirty="0" err="1">
                <a:solidFill>
                  <a:srgbClr val="0000FF"/>
                </a:solidFill>
                <a:latin typeface="ＭＳ ゴシック" panose="020B0609070205080204" pitchFamily="49" charset="-128"/>
                <a:ea typeface="ＭＳ ゴシック" panose="020B0609070205080204" pitchFamily="49" charset="-128"/>
              </a:rPr>
              <a:t>int</a:t>
            </a:r>
            <a:r>
              <a:rPr lang="en-US" altLang="ja-JP" sz="1600" dirty="0">
                <a:solidFill>
                  <a:srgbClr val="000000"/>
                </a:solidFill>
                <a:latin typeface="ＭＳ ゴシック" panose="020B0609070205080204" pitchFamily="49" charset="-128"/>
                <a:ea typeface="ＭＳ ゴシック" panose="020B0609070205080204" pitchFamily="49" charset="-128"/>
              </a:rPr>
              <a:t> </a:t>
            </a:r>
            <a:r>
              <a:rPr lang="en-US" altLang="ja-JP" sz="1600" dirty="0" err="1">
                <a:solidFill>
                  <a:srgbClr val="808080"/>
                </a:solidFill>
                <a:latin typeface="ＭＳ ゴシック" panose="020B0609070205080204" pitchFamily="49" charset="-128"/>
                <a:ea typeface="ＭＳ ゴシック" panose="020B0609070205080204" pitchFamily="49" charset="-128"/>
              </a:rPr>
              <a:t>argc</a:t>
            </a:r>
            <a:r>
              <a:rPr lang="en-US" altLang="ja-JP" sz="1600" dirty="0">
                <a:solidFill>
                  <a:srgbClr val="000000"/>
                </a:solidFill>
                <a:latin typeface="ＭＳ ゴシック" panose="020B0609070205080204" pitchFamily="49" charset="-128"/>
                <a:ea typeface="ＭＳ ゴシック" panose="020B0609070205080204" pitchFamily="49" charset="-128"/>
              </a:rPr>
              <a:t>, </a:t>
            </a:r>
            <a:r>
              <a:rPr lang="en-US" altLang="ja-JP" sz="1600" dirty="0">
                <a:solidFill>
                  <a:srgbClr val="2B91AF"/>
                </a:solidFill>
                <a:latin typeface="ＭＳ ゴシック" panose="020B0609070205080204" pitchFamily="49" charset="-128"/>
                <a:ea typeface="ＭＳ ゴシック" panose="020B0609070205080204" pitchFamily="49" charset="-128"/>
              </a:rPr>
              <a:t>_TCHAR</a:t>
            </a:r>
            <a:r>
              <a:rPr lang="en-US" altLang="ja-JP" sz="1600" dirty="0">
                <a:solidFill>
                  <a:srgbClr val="000000"/>
                </a:solidFill>
                <a:latin typeface="ＭＳ ゴシック" panose="020B0609070205080204" pitchFamily="49" charset="-128"/>
                <a:ea typeface="ＭＳ ゴシック" panose="020B0609070205080204" pitchFamily="49" charset="-128"/>
              </a:rPr>
              <a:t>* </a:t>
            </a:r>
            <a:r>
              <a:rPr lang="en-US" altLang="ja-JP" sz="1600" dirty="0" err="1">
                <a:solidFill>
                  <a:srgbClr val="808080"/>
                </a:solidFill>
                <a:latin typeface="ＭＳ ゴシック" panose="020B0609070205080204" pitchFamily="49" charset="-128"/>
                <a:ea typeface="ＭＳ ゴシック" panose="020B0609070205080204" pitchFamily="49" charset="-128"/>
              </a:rPr>
              <a:t>argv</a:t>
            </a:r>
            <a:r>
              <a:rPr lang="en-US" altLang="ja-JP" sz="1600" dirty="0">
                <a:solidFill>
                  <a:srgbClr val="000000"/>
                </a:solidFill>
                <a:latin typeface="ＭＳ ゴシック" panose="020B0609070205080204" pitchFamily="49" charset="-128"/>
                <a:ea typeface="ＭＳ ゴシック" panose="020B0609070205080204" pitchFamily="49" charset="-128"/>
              </a:rPr>
              <a:t>[])</a:t>
            </a:r>
          </a:p>
          <a:p>
            <a:pPr marL="0" indent="0">
              <a:buNone/>
            </a:pPr>
            <a:r>
              <a:rPr lang="en-US" altLang="ja-JP" sz="1600" dirty="0">
                <a:solidFill>
                  <a:srgbClr val="000000"/>
                </a:solidFill>
                <a:latin typeface="ＭＳ ゴシック" panose="020B0609070205080204" pitchFamily="49" charset="-128"/>
                <a:ea typeface="ＭＳ ゴシック" panose="020B0609070205080204" pitchFamily="49" charset="-128"/>
              </a:rPr>
              <a:t>{</a:t>
            </a:r>
          </a:p>
          <a:p>
            <a:pPr marL="0" indent="0">
              <a:buNone/>
            </a:pPr>
            <a:endParaRPr lang="ja-JP" altLang="en-US" sz="1600" dirty="0">
              <a:solidFill>
                <a:srgbClr val="000000"/>
              </a:solidFill>
              <a:latin typeface="ＭＳ ゴシック" panose="020B0609070205080204" pitchFamily="49" charset="-128"/>
              <a:ea typeface="ＭＳ ゴシック" panose="020B0609070205080204" pitchFamily="49" charset="-128"/>
            </a:endParaRPr>
          </a:p>
          <a:p>
            <a:pPr marL="0" indent="0">
              <a:buNone/>
            </a:pPr>
            <a:r>
              <a:rPr lang="en-US" altLang="ja-JP" sz="1600" dirty="0" smtClean="0">
                <a:solidFill>
                  <a:srgbClr val="2B91AF"/>
                </a:solidFill>
                <a:latin typeface="ＭＳ ゴシック" panose="020B0609070205080204" pitchFamily="49" charset="-128"/>
                <a:ea typeface="ＭＳ ゴシック" panose="020B0609070205080204" pitchFamily="49" charset="-128"/>
              </a:rPr>
              <a:t>	</a:t>
            </a:r>
            <a:r>
              <a:rPr lang="en-US" altLang="ja-JP" sz="1600" dirty="0" err="1" smtClean="0">
                <a:solidFill>
                  <a:srgbClr val="2B91AF"/>
                </a:solidFill>
                <a:latin typeface="ＭＳ ゴシック" panose="020B0609070205080204" pitchFamily="49" charset="-128"/>
                <a:ea typeface="ＭＳ ゴシック" panose="020B0609070205080204" pitchFamily="49" charset="-128"/>
              </a:rPr>
              <a:t>IplImage</a:t>
            </a:r>
            <a:r>
              <a:rPr lang="en-US" altLang="ja-JP" sz="1600" dirty="0" smtClean="0">
                <a:solidFill>
                  <a:srgbClr val="000000"/>
                </a:solidFill>
                <a:latin typeface="ＭＳ ゴシック" panose="020B0609070205080204" pitchFamily="49" charset="-128"/>
                <a:ea typeface="ＭＳ ゴシック" panose="020B0609070205080204" pitchFamily="49" charset="-128"/>
              </a:rPr>
              <a:t> </a:t>
            </a:r>
            <a:r>
              <a:rPr lang="en-US" altLang="ja-JP" sz="1600" dirty="0">
                <a:solidFill>
                  <a:srgbClr val="000000"/>
                </a:solidFill>
                <a:latin typeface="ＭＳ ゴシック" panose="020B0609070205080204" pitchFamily="49" charset="-128"/>
                <a:ea typeface="ＭＳ ゴシック" panose="020B0609070205080204" pitchFamily="49" charset="-128"/>
              </a:rPr>
              <a:t>*Image = </a:t>
            </a:r>
            <a:r>
              <a:rPr lang="en-US" altLang="ja-JP" sz="1600" dirty="0" err="1">
                <a:solidFill>
                  <a:srgbClr val="000000"/>
                </a:solidFill>
                <a:latin typeface="ＭＳ ゴシック" panose="020B0609070205080204" pitchFamily="49" charset="-128"/>
                <a:ea typeface="ＭＳ ゴシック" panose="020B0609070205080204" pitchFamily="49" charset="-128"/>
              </a:rPr>
              <a:t>cvLoadImage</a:t>
            </a:r>
            <a:r>
              <a:rPr lang="en-US" altLang="ja-JP" sz="1600" dirty="0">
                <a:solidFill>
                  <a:srgbClr val="000000"/>
                </a:solidFill>
                <a:latin typeface="ＭＳ ゴシック" panose="020B0609070205080204" pitchFamily="49" charset="-128"/>
                <a:ea typeface="ＭＳ ゴシック" panose="020B0609070205080204" pitchFamily="49" charset="-128"/>
              </a:rPr>
              <a:t>(</a:t>
            </a:r>
            <a:r>
              <a:rPr lang="en-US" altLang="ja-JP" sz="1600" dirty="0">
                <a:solidFill>
                  <a:srgbClr val="A31515"/>
                </a:solidFill>
                <a:latin typeface="ＭＳ ゴシック" panose="020B0609070205080204" pitchFamily="49" charset="-128"/>
                <a:ea typeface="ＭＳ ゴシック" panose="020B0609070205080204" pitchFamily="49" charset="-128"/>
              </a:rPr>
              <a:t>"</a:t>
            </a:r>
            <a:r>
              <a:rPr lang="ja-JP" altLang="en-US" sz="1600" dirty="0">
                <a:solidFill>
                  <a:srgbClr val="A31515"/>
                </a:solidFill>
                <a:latin typeface="ＭＳ ゴシック" panose="020B0609070205080204" pitchFamily="49" charset="-128"/>
                <a:ea typeface="ＭＳ ゴシック" panose="020B0609070205080204" pitchFamily="49" charset="-128"/>
              </a:rPr>
              <a:t>画像</a:t>
            </a:r>
            <a:r>
              <a:rPr lang="en-US" altLang="ja-JP" sz="1600" dirty="0">
                <a:solidFill>
                  <a:srgbClr val="A31515"/>
                </a:solidFill>
                <a:latin typeface="ＭＳ ゴシック" panose="020B0609070205080204" pitchFamily="49" charset="-128"/>
                <a:ea typeface="ＭＳ ゴシック" panose="020B0609070205080204" pitchFamily="49" charset="-128"/>
              </a:rPr>
              <a:t>/</a:t>
            </a:r>
            <a:r>
              <a:rPr lang="ja-JP" altLang="en-US" sz="1600" dirty="0">
                <a:solidFill>
                  <a:srgbClr val="A31515"/>
                </a:solidFill>
                <a:latin typeface="ＭＳ ゴシック" panose="020B0609070205080204" pitchFamily="49" charset="-128"/>
                <a:ea typeface="ＭＳ ゴシック" panose="020B0609070205080204" pitchFamily="49" charset="-128"/>
              </a:rPr>
              <a:t>入力画像</a:t>
            </a:r>
            <a:r>
              <a:rPr lang="en-US" altLang="ja-JP" sz="1600" dirty="0">
                <a:solidFill>
                  <a:srgbClr val="A31515"/>
                </a:solidFill>
                <a:latin typeface="ＭＳ ゴシック" panose="020B0609070205080204" pitchFamily="49" charset="-128"/>
                <a:ea typeface="ＭＳ ゴシック" panose="020B0609070205080204" pitchFamily="49" charset="-128"/>
              </a:rPr>
              <a:t>.bmp</a:t>
            </a:r>
            <a:r>
              <a:rPr lang="en-US" altLang="ja-JP" sz="1600" dirty="0" smtClean="0">
                <a:solidFill>
                  <a:srgbClr val="A31515"/>
                </a:solidFill>
                <a:latin typeface="ＭＳ ゴシック" panose="020B0609070205080204" pitchFamily="49" charset="-128"/>
                <a:ea typeface="ＭＳ ゴシック" panose="020B0609070205080204" pitchFamily="49" charset="-128"/>
              </a:rPr>
              <a:t>"</a:t>
            </a:r>
            <a:r>
              <a:rPr lang="en-US" altLang="ja-JP" sz="1600" dirty="0" smtClean="0">
                <a:solidFill>
                  <a:srgbClr val="000000"/>
                </a:solidFill>
                <a:latin typeface="ＭＳ ゴシック" panose="020B0609070205080204" pitchFamily="49" charset="-128"/>
                <a:ea typeface="ＭＳ ゴシック" panose="020B0609070205080204" pitchFamily="49" charset="-128"/>
              </a:rPr>
              <a:t>, 	</a:t>
            </a:r>
            <a:r>
              <a:rPr lang="en-US" altLang="ja-JP" sz="1600" dirty="0" smtClean="0">
                <a:solidFill>
                  <a:srgbClr val="2F4F4F"/>
                </a:solidFill>
                <a:latin typeface="ＭＳ ゴシック" panose="020B0609070205080204" pitchFamily="49" charset="-128"/>
                <a:ea typeface="ＭＳ ゴシック" panose="020B0609070205080204" pitchFamily="49" charset="-128"/>
              </a:rPr>
              <a:t>CV_LOAD_IMAGE_ANYDEPTH</a:t>
            </a:r>
            <a:r>
              <a:rPr lang="en-US" altLang="ja-JP" sz="1600" dirty="0" smtClean="0">
                <a:solidFill>
                  <a:srgbClr val="000000"/>
                </a:solidFill>
                <a:latin typeface="ＭＳ ゴシック" panose="020B0609070205080204" pitchFamily="49" charset="-128"/>
                <a:ea typeface="ＭＳ ゴシック" panose="020B0609070205080204" pitchFamily="49" charset="-128"/>
              </a:rPr>
              <a:t> | </a:t>
            </a:r>
            <a:r>
              <a:rPr lang="en-US" altLang="ja-JP" sz="1600" dirty="0" smtClean="0">
                <a:solidFill>
                  <a:srgbClr val="2F4F4F"/>
                </a:solidFill>
                <a:latin typeface="ＭＳ ゴシック" panose="020B0609070205080204" pitchFamily="49" charset="-128"/>
                <a:ea typeface="ＭＳ ゴシック" panose="020B0609070205080204" pitchFamily="49" charset="-128"/>
              </a:rPr>
              <a:t>CV_LOAD_IMAGE_ANYCOLOR</a:t>
            </a:r>
            <a:r>
              <a:rPr lang="en-US" altLang="ja-JP" sz="1600" dirty="0">
                <a:solidFill>
                  <a:srgbClr val="000000"/>
                </a:solidFill>
                <a:latin typeface="ＭＳ ゴシック" panose="020B0609070205080204" pitchFamily="49" charset="-128"/>
                <a:ea typeface="ＭＳ ゴシック" panose="020B0609070205080204" pitchFamily="49" charset="-128"/>
              </a:rPr>
              <a:t>);</a:t>
            </a:r>
          </a:p>
          <a:p>
            <a:pPr marL="0" indent="0">
              <a:buNone/>
            </a:pPr>
            <a:endParaRPr lang="ja-JP" altLang="en-US" sz="1600" dirty="0">
              <a:solidFill>
                <a:srgbClr val="000000"/>
              </a:solidFill>
              <a:latin typeface="ＭＳ ゴシック" panose="020B0609070205080204" pitchFamily="49" charset="-128"/>
              <a:ea typeface="ＭＳ ゴシック" panose="020B0609070205080204" pitchFamily="49" charset="-128"/>
            </a:endParaRPr>
          </a:p>
          <a:p>
            <a:pPr marL="0" indent="0">
              <a:buNone/>
            </a:pPr>
            <a:r>
              <a:rPr lang="en-US" altLang="ja-JP" sz="1600" dirty="0" smtClean="0">
                <a:solidFill>
                  <a:srgbClr val="000000"/>
                </a:solidFill>
                <a:latin typeface="ＭＳ ゴシック" panose="020B0609070205080204" pitchFamily="49" charset="-128"/>
                <a:ea typeface="ＭＳ ゴシック" panose="020B0609070205080204" pitchFamily="49" charset="-128"/>
              </a:rPr>
              <a:t>	CH(Image</a:t>
            </a:r>
            <a:r>
              <a:rPr lang="en-US" altLang="ja-JP" sz="1600" dirty="0">
                <a:solidFill>
                  <a:srgbClr val="000000"/>
                </a:solidFill>
                <a:latin typeface="ＭＳ ゴシック" panose="020B0609070205080204" pitchFamily="49" charset="-128"/>
                <a:ea typeface="ＭＳ ゴシック" panose="020B0609070205080204" pitchFamily="49" charset="-128"/>
              </a:rPr>
              <a:t>);</a:t>
            </a:r>
          </a:p>
          <a:p>
            <a:pPr marL="0" indent="0">
              <a:buNone/>
            </a:pPr>
            <a:r>
              <a:rPr lang="en-US" altLang="ja-JP" sz="1600" dirty="0" smtClean="0">
                <a:solidFill>
                  <a:srgbClr val="000000"/>
                </a:solidFill>
                <a:latin typeface="ＭＳ ゴシック" panose="020B0609070205080204" pitchFamily="49" charset="-128"/>
                <a:ea typeface="ＭＳ ゴシック" panose="020B0609070205080204" pitchFamily="49" charset="-128"/>
              </a:rPr>
              <a:t>	SH(Image</a:t>
            </a:r>
            <a:r>
              <a:rPr lang="en-US" altLang="ja-JP" sz="1600" dirty="0">
                <a:solidFill>
                  <a:srgbClr val="000000"/>
                </a:solidFill>
                <a:latin typeface="ＭＳ ゴシック" panose="020B0609070205080204" pitchFamily="49" charset="-128"/>
                <a:ea typeface="ＭＳ ゴシック" panose="020B0609070205080204" pitchFamily="49" charset="-128"/>
              </a:rPr>
              <a:t>);</a:t>
            </a:r>
          </a:p>
          <a:p>
            <a:pPr marL="0" indent="0">
              <a:buNone/>
            </a:pPr>
            <a:r>
              <a:rPr lang="en-US" altLang="ja-JP" sz="1600" dirty="0" smtClean="0">
                <a:solidFill>
                  <a:srgbClr val="000000"/>
                </a:solidFill>
                <a:latin typeface="ＭＳ ゴシック" panose="020B0609070205080204" pitchFamily="49" charset="-128"/>
                <a:ea typeface="ＭＳ ゴシック" panose="020B0609070205080204" pitchFamily="49" charset="-128"/>
              </a:rPr>
              <a:t>	</a:t>
            </a:r>
            <a:r>
              <a:rPr lang="en-US" altLang="ja-JP" sz="1600" dirty="0" err="1" smtClean="0">
                <a:solidFill>
                  <a:srgbClr val="000000"/>
                </a:solidFill>
                <a:latin typeface="ＭＳ ゴシック" panose="020B0609070205080204" pitchFamily="49" charset="-128"/>
                <a:ea typeface="ＭＳ ゴシック" panose="020B0609070205080204" pitchFamily="49" charset="-128"/>
              </a:rPr>
              <a:t>cvSaveImage</a:t>
            </a:r>
            <a:r>
              <a:rPr lang="en-US" altLang="ja-JP" sz="1600" dirty="0">
                <a:solidFill>
                  <a:srgbClr val="000000"/>
                </a:solidFill>
                <a:latin typeface="ＭＳ ゴシック" panose="020B0609070205080204" pitchFamily="49" charset="-128"/>
                <a:ea typeface="ＭＳ ゴシック" panose="020B0609070205080204" pitchFamily="49" charset="-128"/>
              </a:rPr>
              <a:t>(</a:t>
            </a:r>
            <a:r>
              <a:rPr lang="en-US" altLang="ja-JP" sz="1600" dirty="0">
                <a:solidFill>
                  <a:srgbClr val="A31515"/>
                </a:solidFill>
                <a:latin typeface="ＭＳ ゴシック" panose="020B0609070205080204" pitchFamily="49" charset="-128"/>
                <a:ea typeface="ＭＳ ゴシック" panose="020B0609070205080204" pitchFamily="49" charset="-128"/>
              </a:rPr>
              <a:t>"</a:t>
            </a:r>
            <a:r>
              <a:rPr lang="ja-JP" altLang="en-US" sz="1600" dirty="0">
                <a:solidFill>
                  <a:srgbClr val="A31515"/>
                </a:solidFill>
                <a:latin typeface="ＭＳ ゴシック" panose="020B0609070205080204" pitchFamily="49" charset="-128"/>
                <a:ea typeface="ＭＳ ゴシック" panose="020B0609070205080204" pitchFamily="49" charset="-128"/>
              </a:rPr>
              <a:t>画像</a:t>
            </a:r>
            <a:r>
              <a:rPr lang="en-US" altLang="ja-JP" sz="1600" dirty="0">
                <a:solidFill>
                  <a:srgbClr val="A31515"/>
                </a:solidFill>
                <a:latin typeface="ＭＳ ゴシック" panose="020B0609070205080204" pitchFamily="49" charset="-128"/>
                <a:ea typeface="ＭＳ ゴシック" panose="020B0609070205080204" pitchFamily="49" charset="-128"/>
              </a:rPr>
              <a:t>/</a:t>
            </a:r>
            <a:r>
              <a:rPr lang="ja-JP" altLang="en-US" sz="1600" dirty="0">
                <a:solidFill>
                  <a:srgbClr val="A31515"/>
                </a:solidFill>
                <a:latin typeface="ＭＳ ゴシック" panose="020B0609070205080204" pitchFamily="49" charset="-128"/>
                <a:ea typeface="ＭＳ ゴシック" panose="020B0609070205080204" pitchFamily="49" charset="-128"/>
              </a:rPr>
              <a:t>出力画像</a:t>
            </a:r>
            <a:r>
              <a:rPr lang="en-US" altLang="ja-JP" sz="1600" dirty="0">
                <a:solidFill>
                  <a:srgbClr val="A31515"/>
                </a:solidFill>
                <a:latin typeface="ＭＳ ゴシック" panose="020B0609070205080204" pitchFamily="49" charset="-128"/>
                <a:ea typeface="ＭＳ ゴシック" panose="020B0609070205080204" pitchFamily="49" charset="-128"/>
              </a:rPr>
              <a:t>.bmp"</a:t>
            </a:r>
            <a:r>
              <a:rPr lang="en-US" altLang="ja-JP" sz="1600" dirty="0">
                <a:solidFill>
                  <a:srgbClr val="000000"/>
                </a:solidFill>
                <a:latin typeface="ＭＳ ゴシック" panose="020B0609070205080204" pitchFamily="49" charset="-128"/>
                <a:ea typeface="ＭＳ ゴシック" panose="020B0609070205080204" pitchFamily="49" charset="-128"/>
              </a:rPr>
              <a:t>, Image);</a:t>
            </a:r>
          </a:p>
          <a:p>
            <a:pPr marL="0" indent="0">
              <a:buNone/>
            </a:pPr>
            <a:endParaRPr lang="ja-JP" altLang="en-US" sz="1600" dirty="0">
              <a:solidFill>
                <a:srgbClr val="000000"/>
              </a:solidFill>
              <a:latin typeface="ＭＳ ゴシック" panose="020B0609070205080204" pitchFamily="49" charset="-128"/>
              <a:ea typeface="ＭＳ ゴシック" panose="020B0609070205080204" pitchFamily="49" charset="-128"/>
            </a:endParaRPr>
          </a:p>
          <a:p>
            <a:pPr marL="0" indent="0">
              <a:buNone/>
            </a:pPr>
            <a:r>
              <a:rPr lang="en-US" altLang="ja-JP" sz="1600" dirty="0" smtClean="0">
                <a:solidFill>
                  <a:srgbClr val="0000FF"/>
                </a:solidFill>
                <a:latin typeface="ＭＳ ゴシック" panose="020B0609070205080204" pitchFamily="49" charset="-128"/>
                <a:ea typeface="ＭＳ ゴシック" panose="020B0609070205080204" pitchFamily="49" charset="-128"/>
              </a:rPr>
              <a:t>	return</a:t>
            </a:r>
            <a:r>
              <a:rPr lang="en-US" altLang="ja-JP" sz="1600" dirty="0" smtClean="0">
                <a:solidFill>
                  <a:srgbClr val="000000"/>
                </a:solidFill>
                <a:latin typeface="ＭＳ ゴシック" panose="020B0609070205080204" pitchFamily="49" charset="-128"/>
                <a:ea typeface="ＭＳ ゴシック" panose="020B0609070205080204" pitchFamily="49" charset="-128"/>
              </a:rPr>
              <a:t> </a:t>
            </a:r>
            <a:r>
              <a:rPr lang="en-US" altLang="ja-JP" sz="1600" dirty="0">
                <a:solidFill>
                  <a:srgbClr val="000000"/>
                </a:solidFill>
                <a:latin typeface="ＭＳ ゴシック" panose="020B0609070205080204" pitchFamily="49" charset="-128"/>
                <a:ea typeface="ＭＳ ゴシック" panose="020B0609070205080204" pitchFamily="49" charset="-128"/>
              </a:rPr>
              <a:t>0;</a:t>
            </a:r>
          </a:p>
          <a:p>
            <a:pPr marL="0" indent="0">
              <a:buNone/>
            </a:pPr>
            <a:r>
              <a:rPr lang="en-US" altLang="ja-JP" sz="1600" dirty="0">
                <a:solidFill>
                  <a:srgbClr val="000000"/>
                </a:solidFill>
                <a:latin typeface="ＭＳ ゴシック" panose="020B0609070205080204" pitchFamily="49" charset="-128"/>
                <a:ea typeface="ＭＳ ゴシック" panose="020B0609070205080204" pitchFamily="49" charset="-128"/>
              </a:rPr>
              <a:t>}</a:t>
            </a:r>
            <a:endParaRPr kumimoji="1" lang="ja-JP" altLang="en-US" sz="1600" dirty="0"/>
          </a:p>
        </p:txBody>
      </p:sp>
    </p:spTree>
    <p:extLst>
      <p:ext uri="{BB962C8B-B14F-4D97-AF65-F5344CB8AC3E}">
        <p14:creationId xmlns:p14="http://schemas.microsoft.com/office/powerpoint/2010/main" val="16232208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95325" y="352425"/>
            <a:ext cx="5495925" cy="5919788"/>
          </a:xfrm>
        </p:spPr>
        <p:txBody>
          <a:bodyPr>
            <a:noAutofit/>
          </a:bodyPr>
          <a:lstStyle/>
          <a:p>
            <a:pPr marL="0" indent="0">
              <a:buNone/>
            </a:pPr>
            <a:r>
              <a:rPr lang="en-US" altLang="ja-JP" sz="1600" dirty="0">
                <a:solidFill>
                  <a:srgbClr val="008000"/>
                </a:solidFill>
                <a:latin typeface="ＭＳ ゴシック" panose="020B0609070205080204" pitchFamily="49" charset="-128"/>
                <a:ea typeface="ＭＳ ゴシック" panose="020B0609070205080204" pitchFamily="49" charset="-128"/>
              </a:rPr>
              <a:t>//***&lt;</a:t>
            </a:r>
            <a:r>
              <a:rPr lang="ja-JP" altLang="en-US" sz="1600" dirty="0">
                <a:solidFill>
                  <a:srgbClr val="008000"/>
                </a:solidFill>
                <a:latin typeface="ＭＳ ゴシック" panose="020B0609070205080204" pitchFamily="49" charset="-128"/>
                <a:ea typeface="ＭＳ ゴシック" panose="020B0609070205080204" pitchFamily="49" charset="-128"/>
              </a:rPr>
              <a:t>ソーベルフィルタ</a:t>
            </a:r>
            <a:r>
              <a:rPr lang="ja-JP" altLang="en-US" sz="1600" dirty="0" smtClean="0">
                <a:solidFill>
                  <a:srgbClr val="008000"/>
                </a:solidFill>
                <a:latin typeface="ＭＳ ゴシック" panose="020B0609070205080204" pitchFamily="49" charset="-128"/>
                <a:ea typeface="ＭＳ ゴシック" panose="020B0609070205080204" pitchFamily="49" charset="-128"/>
              </a:rPr>
              <a:t>：</a:t>
            </a:r>
            <a:r>
              <a:rPr lang="ja-JP" altLang="en-US" sz="1600" dirty="0">
                <a:solidFill>
                  <a:srgbClr val="008000"/>
                </a:solidFill>
                <a:latin typeface="ＭＳ ゴシック" panose="020B0609070205080204" pitchFamily="49" charset="-128"/>
                <a:ea typeface="ＭＳ ゴシック" panose="020B0609070205080204" pitchFamily="49" charset="-128"/>
              </a:rPr>
              <a:t>垂直</a:t>
            </a:r>
            <a:r>
              <a:rPr lang="en-US" altLang="ja-JP" sz="1600" dirty="0" smtClean="0">
                <a:solidFill>
                  <a:srgbClr val="008000"/>
                </a:solidFill>
                <a:latin typeface="ＭＳ ゴシック" panose="020B0609070205080204" pitchFamily="49" charset="-128"/>
                <a:ea typeface="ＭＳ ゴシック" panose="020B0609070205080204" pitchFamily="49" charset="-128"/>
              </a:rPr>
              <a:t>&gt;***/</a:t>
            </a:r>
            <a:endParaRPr lang="ja-JP" altLang="en-US" sz="1600" dirty="0">
              <a:solidFill>
                <a:srgbClr val="000000"/>
              </a:solidFill>
              <a:latin typeface="ＭＳ ゴシック" panose="020B0609070205080204" pitchFamily="49" charset="-128"/>
              <a:ea typeface="ＭＳ ゴシック" panose="020B0609070205080204" pitchFamily="49" charset="-128"/>
            </a:endParaRPr>
          </a:p>
          <a:p>
            <a:pPr marL="0" indent="0">
              <a:buNone/>
            </a:pPr>
            <a:r>
              <a:rPr lang="en-US" altLang="ja-JP" sz="1600" dirty="0">
                <a:solidFill>
                  <a:srgbClr val="0000FF"/>
                </a:solidFill>
                <a:latin typeface="ＭＳ ゴシック" panose="020B0609070205080204" pitchFamily="49" charset="-128"/>
                <a:ea typeface="ＭＳ ゴシック" panose="020B0609070205080204" pitchFamily="49" charset="-128"/>
              </a:rPr>
              <a:t>void</a:t>
            </a:r>
            <a:r>
              <a:rPr lang="en-US" altLang="ja-JP" sz="1600" dirty="0">
                <a:solidFill>
                  <a:srgbClr val="000000"/>
                </a:solidFill>
                <a:latin typeface="ＭＳ ゴシック" panose="020B0609070205080204" pitchFamily="49" charset="-128"/>
                <a:ea typeface="ＭＳ ゴシック" panose="020B0609070205080204" pitchFamily="49" charset="-128"/>
              </a:rPr>
              <a:t> SH(</a:t>
            </a:r>
            <a:r>
              <a:rPr lang="en-US" altLang="ja-JP" sz="1600" dirty="0" err="1">
                <a:solidFill>
                  <a:srgbClr val="2B91AF"/>
                </a:solidFill>
                <a:latin typeface="ＭＳ ゴシック" panose="020B0609070205080204" pitchFamily="49" charset="-128"/>
                <a:ea typeface="ＭＳ ゴシック" panose="020B0609070205080204" pitchFamily="49" charset="-128"/>
              </a:rPr>
              <a:t>IplImage</a:t>
            </a:r>
            <a:r>
              <a:rPr lang="en-US" altLang="ja-JP" sz="1600" dirty="0">
                <a:solidFill>
                  <a:srgbClr val="000000"/>
                </a:solidFill>
                <a:latin typeface="ＭＳ ゴシック" panose="020B0609070205080204" pitchFamily="49" charset="-128"/>
                <a:ea typeface="ＭＳ ゴシック" panose="020B0609070205080204" pitchFamily="49" charset="-128"/>
              </a:rPr>
              <a:t> *</a:t>
            </a:r>
            <a:r>
              <a:rPr lang="en-US" altLang="ja-JP" sz="1600" dirty="0" err="1">
                <a:solidFill>
                  <a:srgbClr val="808080"/>
                </a:solidFill>
                <a:latin typeface="ＭＳ ゴシック" panose="020B0609070205080204" pitchFamily="49" charset="-128"/>
                <a:ea typeface="ＭＳ ゴシック" panose="020B0609070205080204" pitchFamily="49" charset="-128"/>
              </a:rPr>
              <a:t>img</a:t>
            </a:r>
            <a:r>
              <a:rPr lang="en-US" altLang="ja-JP" sz="1600" dirty="0">
                <a:solidFill>
                  <a:srgbClr val="000000"/>
                </a:solidFill>
                <a:latin typeface="ＭＳ ゴシック" panose="020B0609070205080204" pitchFamily="49" charset="-128"/>
                <a:ea typeface="ＭＳ ゴシック" panose="020B0609070205080204" pitchFamily="49" charset="-128"/>
              </a:rPr>
              <a:t>)</a:t>
            </a:r>
          </a:p>
          <a:p>
            <a:pPr marL="0" indent="0">
              <a:buNone/>
            </a:pPr>
            <a:r>
              <a:rPr lang="en-US" altLang="ja-JP" sz="1600" dirty="0">
                <a:solidFill>
                  <a:srgbClr val="000000"/>
                </a:solidFill>
                <a:latin typeface="ＭＳ ゴシック" panose="020B0609070205080204" pitchFamily="49" charset="-128"/>
                <a:ea typeface="ＭＳ ゴシック" panose="020B0609070205080204" pitchFamily="49" charset="-128"/>
              </a:rPr>
              <a:t>{</a:t>
            </a:r>
          </a:p>
          <a:p>
            <a:pPr marL="0" indent="0">
              <a:buNone/>
            </a:pPr>
            <a:r>
              <a:rPr lang="nn-NO" altLang="ja-JP" sz="1600" dirty="0" smtClean="0">
                <a:solidFill>
                  <a:srgbClr val="0000FF"/>
                </a:solidFill>
                <a:latin typeface="ＭＳ ゴシック" panose="020B0609070205080204" pitchFamily="49" charset="-128"/>
                <a:ea typeface="ＭＳ ゴシック" panose="020B0609070205080204" pitchFamily="49" charset="-128"/>
              </a:rPr>
              <a:t>	int</a:t>
            </a:r>
            <a:r>
              <a:rPr lang="nn-NO" altLang="ja-JP" sz="1600" dirty="0" smtClean="0">
                <a:solidFill>
                  <a:srgbClr val="000000"/>
                </a:solidFill>
                <a:latin typeface="ＭＳ ゴシック" panose="020B0609070205080204" pitchFamily="49" charset="-128"/>
                <a:ea typeface="ＭＳ ゴシック" panose="020B0609070205080204" pitchFamily="49" charset="-128"/>
              </a:rPr>
              <a:t> </a:t>
            </a:r>
            <a:r>
              <a:rPr lang="nn-NO" altLang="ja-JP" sz="1600" dirty="0">
                <a:solidFill>
                  <a:srgbClr val="000000"/>
                </a:solidFill>
                <a:latin typeface="ＭＳ ゴシック" panose="020B0609070205080204" pitchFamily="49" charset="-128"/>
                <a:ea typeface="ＭＳ ゴシック" panose="020B0609070205080204" pitchFamily="49" charset="-128"/>
              </a:rPr>
              <a:t>x, y, P, i;</a:t>
            </a:r>
          </a:p>
          <a:p>
            <a:pPr marL="0" indent="0">
              <a:buNone/>
            </a:pPr>
            <a:r>
              <a:rPr lang="en-US" altLang="ja-JP" sz="1600" dirty="0" smtClean="0">
                <a:solidFill>
                  <a:srgbClr val="008000"/>
                </a:solidFill>
                <a:latin typeface="ＭＳ ゴシック" panose="020B0609070205080204" pitchFamily="49" charset="-128"/>
                <a:ea typeface="ＭＳ ゴシック" panose="020B0609070205080204" pitchFamily="49" charset="-128"/>
              </a:rPr>
              <a:t>	//</a:t>
            </a:r>
            <a:r>
              <a:rPr lang="ja-JP" altLang="en-US" sz="1600" dirty="0">
                <a:solidFill>
                  <a:srgbClr val="008000"/>
                </a:solidFill>
                <a:latin typeface="ＭＳ ゴシック" panose="020B0609070205080204" pitchFamily="49" charset="-128"/>
                <a:ea typeface="ＭＳ ゴシック" panose="020B0609070205080204" pitchFamily="49" charset="-128"/>
              </a:rPr>
              <a:t>画素値の</a:t>
            </a:r>
            <a:r>
              <a:rPr lang="en-US" altLang="ja-JP" sz="1600" dirty="0">
                <a:solidFill>
                  <a:srgbClr val="008000"/>
                </a:solidFill>
                <a:latin typeface="ＭＳ ゴシック" panose="020B0609070205080204" pitchFamily="49" charset="-128"/>
                <a:ea typeface="ＭＳ ゴシック" panose="020B0609070205080204" pitchFamily="49" charset="-128"/>
              </a:rPr>
              <a:t>x</a:t>
            </a:r>
            <a:r>
              <a:rPr lang="ja-JP" altLang="en-US" sz="1600" dirty="0">
                <a:solidFill>
                  <a:srgbClr val="008000"/>
                </a:solidFill>
                <a:latin typeface="ＭＳ ゴシック" panose="020B0609070205080204" pitchFamily="49" charset="-128"/>
                <a:ea typeface="ＭＳ ゴシック" panose="020B0609070205080204" pitchFamily="49" charset="-128"/>
              </a:rPr>
              <a:t>座標　画素値の</a:t>
            </a:r>
            <a:r>
              <a:rPr lang="en-US" altLang="ja-JP" sz="1600" dirty="0">
                <a:solidFill>
                  <a:srgbClr val="008000"/>
                </a:solidFill>
                <a:latin typeface="ＭＳ ゴシック" panose="020B0609070205080204" pitchFamily="49" charset="-128"/>
                <a:ea typeface="ＭＳ ゴシック" panose="020B0609070205080204" pitchFamily="49" charset="-128"/>
              </a:rPr>
              <a:t>y</a:t>
            </a:r>
            <a:r>
              <a:rPr lang="ja-JP" altLang="en-US" sz="1600" dirty="0">
                <a:solidFill>
                  <a:srgbClr val="008000"/>
                </a:solidFill>
                <a:latin typeface="ＭＳ ゴシック" panose="020B0609070205080204" pitchFamily="49" charset="-128"/>
                <a:ea typeface="ＭＳ ゴシック" panose="020B0609070205080204" pitchFamily="49" charset="-128"/>
              </a:rPr>
              <a:t>座標</a:t>
            </a:r>
            <a:endParaRPr lang="ja-JP" altLang="en-US" sz="1600" dirty="0">
              <a:solidFill>
                <a:srgbClr val="000000"/>
              </a:solidFill>
              <a:latin typeface="ＭＳ ゴシック" panose="020B0609070205080204" pitchFamily="49" charset="-128"/>
              <a:ea typeface="ＭＳ ゴシック" panose="020B0609070205080204" pitchFamily="49" charset="-128"/>
            </a:endParaRPr>
          </a:p>
          <a:p>
            <a:pPr marL="0" indent="0">
              <a:buNone/>
            </a:pPr>
            <a:endParaRPr lang="ja-JP" altLang="en-US" sz="1600" dirty="0">
              <a:solidFill>
                <a:srgbClr val="000000"/>
              </a:solidFill>
              <a:latin typeface="ＭＳ ゴシック" panose="020B0609070205080204" pitchFamily="49" charset="-128"/>
              <a:ea typeface="ＭＳ ゴシック" panose="020B0609070205080204" pitchFamily="49" charset="-128"/>
            </a:endParaRPr>
          </a:p>
          <a:p>
            <a:pPr marL="0" indent="0">
              <a:buNone/>
            </a:pPr>
            <a:r>
              <a:rPr lang="en-US" altLang="ja-JP" sz="1600" dirty="0" smtClean="0">
                <a:solidFill>
                  <a:srgbClr val="0000FF"/>
                </a:solidFill>
                <a:latin typeface="ＭＳ ゴシック" panose="020B0609070205080204" pitchFamily="49" charset="-128"/>
                <a:ea typeface="ＭＳ ゴシック" panose="020B0609070205080204" pitchFamily="49" charset="-128"/>
              </a:rPr>
              <a:t>	</a:t>
            </a:r>
            <a:r>
              <a:rPr lang="en-US" altLang="ja-JP" sz="1600" dirty="0" err="1" smtClean="0">
                <a:solidFill>
                  <a:srgbClr val="0000FF"/>
                </a:solidFill>
                <a:latin typeface="ＭＳ ゴシック" panose="020B0609070205080204" pitchFamily="49" charset="-128"/>
                <a:ea typeface="ＭＳ ゴシック" panose="020B0609070205080204" pitchFamily="49" charset="-128"/>
              </a:rPr>
              <a:t>int</a:t>
            </a:r>
            <a:r>
              <a:rPr lang="en-US" altLang="ja-JP" sz="1600" dirty="0" smtClean="0">
                <a:solidFill>
                  <a:srgbClr val="000000"/>
                </a:solidFill>
                <a:latin typeface="ＭＳ ゴシック" panose="020B0609070205080204" pitchFamily="49" charset="-128"/>
                <a:ea typeface="ＭＳ ゴシック" panose="020B0609070205080204" pitchFamily="49" charset="-128"/>
              </a:rPr>
              <a:t> </a:t>
            </a:r>
            <a:r>
              <a:rPr lang="en-US" altLang="ja-JP" sz="1600" dirty="0">
                <a:solidFill>
                  <a:srgbClr val="000000"/>
                </a:solidFill>
                <a:latin typeface="ＭＳ ゴシック" panose="020B0609070205080204" pitchFamily="49" charset="-128"/>
                <a:ea typeface="ＭＳ ゴシック" panose="020B0609070205080204" pitchFamily="49" charset="-128"/>
              </a:rPr>
              <a:t>X = </a:t>
            </a:r>
            <a:r>
              <a:rPr lang="en-US" altLang="ja-JP" sz="1600" dirty="0" err="1">
                <a:solidFill>
                  <a:srgbClr val="808080"/>
                </a:solidFill>
                <a:latin typeface="ＭＳ ゴシック" panose="020B0609070205080204" pitchFamily="49" charset="-128"/>
                <a:ea typeface="ＭＳ ゴシック" panose="020B0609070205080204" pitchFamily="49" charset="-128"/>
              </a:rPr>
              <a:t>img</a:t>
            </a:r>
            <a:r>
              <a:rPr lang="en-US" altLang="ja-JP" sz="1600" dirty="0">
                <a:solidFill>
                  <a:srgbClr val="000000"/>
                </a:solidFill>
                <a:latin typeface="ＭＳ ゴシック" panose="020B0609070205080204" pitchFamily="49" charset="-128"/>
                <a:ea typeface="ＭＳ ゴシック" panose="020B0609070205080204" pitchFamily="49" charset="-128"/>
              </a:rPr>
              <a:t>-&gt;width, Y = </a:t>
            </a:r>
            <a:r>
              <a:rPr lang="en-US" altLang="ja-JP" sz="1600" dirty="0" err="1">
                <a:solidFill>
                  <a:srgbClr val="808080"/>
                </a:solidFill>
                <a:latin typeface="ＭＳ ゴシック" panose="020B0609070205080204" pitchFamily="49" charset="-128"/>
                <a:ea typeface="ＭＳ ゴシック" panose="020B0609070205080204" pitchFamily="49" charset="-128"/>
              </a:rPr>
              <a:t>img</a:t>
            </a:r>
            <a:r>
              <a:rPr lang="en-US" altLang="ja-JP" sz="1600" dirty="0">
                <a:solidFill>
                  <a:srgbClr val="000000"/>
                </a:solidFill>
                <a:latin typeface="ＭＳ ゴシック" panose="020B0609070205080204" pitchFamily="49" charset="-128"/>
                <a:ea typeface="ＭＳ ゴシック" panose="020B0609070205080204" pitchFamily="49" charset="-128"/>
              </a:rPr>
              <a:t>-&gt;height;</a:t>
            </a:r>
          </a:p>
          <a:p>
            <a:pPr marL="0" indent="0">
              <a:buNone/>
            </a:pPr>
            <a:r>
              <a:rPr lang="en-US" altLang="ja-JP" sz="1600" dirty="0" smtClean="0">
                <a:solidFill>
                  <a:srgbClr val="008000"/>
                </a:solidFill>
                <a:latin typeface="ＭＳ ゴシック" panose="020B0609070205080204" pitchFamily="49" charset="-128"/>
                <a:ea typeface="ＭＳ ゴシック" panose="020B0609070205080204" pitchFamily="49" charset="-128"/>
              </a:rPr>
              <a:t>	//</a:t>
            </a:r>
            <a:r>
              <a:rPr lang="ja-JP" altLang="en-US" sz="1600" dirty="0">
                <a:solidFill>
                  <a:srgbClr val="008000"/>
                </a:solidFill>
                <a:latin typeface="ＭＳ ゴシック" panose="020B0609070205080204" pitchFamily="49" charset="-128"/>
                <a:ea typeface="ＭＳ ゴシック" panose="020B0609070205080204" pitchFamily="49" charset="-128"/>
              </a:rPr>
              <a:t>画像の横長</a:t>
            </a:r>
            <a:r>
              <a:rPr lang="en-US" altLang="ja-JP" sz="1600" dirty="0">
                <a:solidFill>
                  <a:srgbClr val="008000"/>
                </a:solidFill>
                <a:latin typeface="ＭＳ ゴシック" panose="020B0609070205080204" pitchFamily="49" charset="-128"/>
                <a:ea typeface="ＭＳ ゴシック" panose="020B0609070205080204" pitchFamily="49" charset="-128"/>
              </a:rPr>
              <a:t>X</a:t>
            </a:r>
            <a:r>
              <a:rPr lang="ja-JP" altLang="en-US" sz="1600" dirty="0">
                <a:solidFill>
                  <a:srgbClr val="008000"/>
                </a:solidFill>
                <a:latin typeface="ＭＳ ゴシック" panose="020B0609070205080204" pitchFamily="49" charset="-128"/>
                <a:ea typeface="ＭＳ ゴシック" panose="020B0609070205080204" pitchFamily="49" charset="-128"/>
              </a:rPr>
              <a:t>　画像の縦長</a:t>
            </a:r>
            <a:r>
              <a:rPr lang="en-US" altLang="ja-JP" sz="1600" dirty="0">
                <a:solidFill>
                  <a:srgbClr val="008000"/>
                </a:solidFill>
                <a:latin typeface="ＭＳ ゴシック" panose="020B0609070205080204" pitchFamily="49" charset="-128"/>
                <a:ea typeface="ＭＳ ゴシック" panose="020B0609070205080204" pitchFamily="49" charset="-128"/>
              </a:rPr>
              <a:t>Y</a:t>
            </a:r>
            <a:endParaRPr lang="ja-JP" altLang="en-US" sz="1600" dirty="0">
              <a:solidFill>
                <a:srgbClr val="000000"/>
              </a:solidFill>
              <a:latin typeface="ＭＳ ゴシック" panose="020B0609070205080204" pitchFamily="49" charset="-128"/>
              <a:ea typeface="ＭＳ ゴシック" panose="020B0609070205080204" pitchFamily="49" charset="-128"/>
            </a:endParaRPr>
          </a:p>
          <a:p>
            <a:pPr marL="0" indent="0">
              <a:buNone/>
            </a:pPr>
            <a:endParaRPr lang="ja-JP" altLang="en-US" sz="1600" dirty="0">
              <a:solidFill>
                <a:srgbClr val="000000"/>
              </a:solidFill>
              <a:latin typeface="ＭＳ ゴシック" panose="020B0609070205080204" pitchFamily="49" charset="-128"/>
              <a:ea typeface="ＭＳ ゴシック" panose="020B0609070205080204" pitchFamily="49" charset="-128"/>
            </a:endParaRPr>
          </a:p>
          <a:p>
            <a:pPr marL="0" indent="0">
              <a:buNone/>
            </a:pPr>
            <a:r>
              <a:rPr lang="en-US" altLang="ja-JP" sz="1600" dirty="0" smtClean="0">
                <a:solidFill>
                  <a:srgbClr val="2B91AF"/>
                </a:solidFill>
                <a:latin typeface="ＭＳ ゴシック" panose="020B0609070205080204" pitchFamily="49" charset="-128"/>
                <a:ea typeface="ＭＳ ゴシック" panose="020B0609070205080204" pitchFamily="49" charset="-128"/>
              </a:rPr>
              <a:t>	</a:t>
            </a:r>
            <a:r>
              <a:rPr lang="en-US" altLang="ja-JP" sz="1600" dirty="0" err="1" smtClean="0">
                <a:solidFill>
                  <a:srgbClr val="2B91AF"/>
                </a:solidFill>
                <a:latin typeface="ＭＳ ゴシック" panose="020B0609070205080204" pitchFamily="49" charset="-128"/>
                <a:ea typeface="ＭＳ ゴシック" panose="020B0609070205080204" pitchFamily="49" charset="-128"/>
              </a:rPr>
              <a:t>uchar</a:t>
            </a:r>
            <a:r>
              <a:rPr lang="en-US" altLang="ja-JP" sz="1600" dirty="0" smtClean="0">
                <a:solidFill>
                  <a:srgbClr val="000000"/>
                </a:solidFill>
                <a:latin typeface="ＭＳ ゴシック" panose="020B0609070205080204" pitchFamily="49" charset="-128"/>
                <a:ea typeface="ＭＳ ゴシック" panose="020B0609070205080204" pitchFamily="49" charset="-128"/>
              </a:rPr>
              <a:t> </a:t>
            </a:r>
            <a:r>
              <a:rPr lang="en-US" altLang="ja-JP" sz="1600" dirty="0">
                <a:solidFill>
                  <a:srgbClr val="000000"/>
                </a:solidFill>
                <a:latin typeface="ＭＳ ゴシック" panose="020B0609070205080204" pitchFamily="49" charset="-128"/>
                <a:ea typeface="ＭＳ ゴシック" panose="020B0609070205080204" pitchFamily="49" charset="-128"/>
              </a:rPr>
              <a:t>p[6];</a:t>
            </a:r>
          </a:p>
          <a:p>
            <a:pPr marL="0" indent="0">
              <a:buNone/>
            </a:pPr>
            <a:r>
              <a:rPr lang="en-US" altLang="ja-JP" sz="1600" dirty="0" smtClean="0">
                <a:solidFill>
                  <a:srgbClr val="008000"/>
                </a:solidFill>
                <a:latin typeface="ＭＳ ゴシック" panose="020B0609070205080204" pitchFamily="49" charset="-128"/>
                <a:ea typeface="ＭＳ ゴシック" panose="020B0609070205080204" pitchFamily="49" charset="-128"/>
              </a:rPr>
              <a:t>	//</a:t>
            </a:r>
            <a:r>
              <a:rPr lang="ja-JP" altLang="en-US" sz="1600" dirty="0">
                <a:solidFill>
                  <a:srgbClr val="008000"/>
                </a:solidFill>
                <a:latin typeface="ＭＳ ゴシック" panose="020B0609070205080204" pitchFamily="49" charset="-128"/>
                <a:ea typeface="ＭＳ ゴシック" panose="020B0609070205080204" pitchFamily="49" charset="-128"/>
              </a:rPr>
              <a:t>画素値を入れる配列</a:t>
            </a:r>
            <a:r>
              <a:rPr lang="en-US" altLang="ja-JP" sz="1600" dirty="0">
                <a:solidFill>
                  <a:srgbClr val="008000"/>
                </a:solidFill>
                <a:latin typeface="ＭＳ ゴシック" panose="020B0609070205080204" pitchFamily="49" charset="-128"/>
                <a:ea typeface="ＭＳ ゴシック" panose="020B0609070205080204" pitchFamily="49" charset="-128"/>
              </a:rPr>
              <a:t>/</a:t>
            </a:r>
            <a:endParaRPr lang="ja-JP" altLang="en-US" sz="1600" dirty="0">
              <a:solidFill>
                <a:srgbClr val="000000"/>
              </a:solidFill>
              <a:latin typeface="ＭＳ ゴシック" panose="020B0609070205080204" pitchFamily="49" charset="-128"/>
              <a:ea typeface="ＭＳ ゴシック" panose="020B0609070205080204" pitchFamily="49" charset="-128"/>
            </a:endParaRPr>
          </a:p>
          <a:p>
            <a:pPr marL="0" indent="0">
              <a:buNone/>
            </a:pPr>
            <a:endParaRPr lang="ja-JP" altLang="en-US" sz="1600" dirty="0">
              <a:solidFill>
                <a:srgbClr val="000000"/>
              </a:solidFill>
              <a:latin typeface="ＭＳ ゴシック" panose="020B0609070205080204" pitchFamily="49" charset="-128"/>
              <a:ea typeface="ＭＳ ゴシック" panose="020B0609070205080204" pitchFamily="49" charset="-128"/>
            </a:endParaRPr>
          </a:p>
          <a:p>
            <a:pPr marL="0" indent="0">
              <a:buNone/>
            </a:pPr>
            <a:r>
              <a:rPr lang="en-US" altLang="ja-JP" sz="1600" dirty="0" smtClean="0">
                <a:solidFill>
                  <a:srgbClr val="2B91AF"/>
                </a:solidFill>
                <a:latin typeface="ＭＳ ゴシック" panose="020B0609070205080204" pitchFamily="49" charset="-128"/>
                <a:ea typeface="ＭＳ ゴシック" panose="020B0609070205080204" pitchFamily="49" charset="-128"/>
              </a:rPr>
              <a:t>	</a:t>
            </a:r>
            <a:r>
              <a:rPr lang="en-US" altLang="ja-JP" sz="1600" dirty="0" err="1" smtClean="0">
                <a:solidFill>
                  <a:srgbClr val="2B91AF"/>
                </a:solidFill>
                <a:latin typeface="ＭＳ ゴシック" panose="020B0609070205080204" pitchFamily="49" charset="-128"/>
                <a:ea typeface="ＭＳ ゴシック" panose="020B0609070205080204" pitchFamily="49" charset="-128"/>
              </a:rPr>
              <a:t>IplImage</a:t>
            </a:r>
            <a:r>
              <a:rPr lang="en-US" altLang="ja-JP" sz="1600" dirty="0" smtClean="0">
                <a:solidFill>
                  <a:srgbClr val="000000"/>
                </a:solidFill>
                <a:latin typeface="ＭＳ ゴシック" panose="020B0609070205080204" pitchFamily="49" charset="-128"/>
                <a:ea typeface="ＭＳ ゴシック" panose="020B0609070205080204" pitchFamily="49" charset="-128"/>
              </a:rPr>
              <a:t> </a:t>
            </a:r>
            <a:r>
              <a:rPr lang="en-US" altLang="ja-JP" sz="1600" dirty="0">
                <a:solidFill>
                  <a:srgbClr val="000000"/>
                </a:solidFill>
                <a:latin typeface="ＭＳ ゴシック" panose="020B0609070205080204" pitchFamily="49" charset="-128"/>
                <a:ea typeface="ＭＳ ゴシック" panose="020B0609070205080204" pitchFamily="49" charset="-128"/>
              </a:rPr>
              <a:t>*img2 = </a:t>
            </a:r>
            <a:r>
              <a:rPr lang="en-US" altLang="ja-JP" sz="1600" dirty="0" err="1">
                <a:solidFill>
                  <a:srgbClr val="000000"/>
                </a:solidFill>
                <a:latin typeface="ＭＳ ゴシック" panose="020B0609070205080204" pitchFamily="49" charset="-128"/>
                <a:ea typeface="ＭＳ ゴシック" panose="020B0609070205080204" pitchFamily="49" charset="-128"/>
              </a:rPr>
              <a:t>cvCloneImage</a:t>
            </a:r>
            <a:r>
              <a:rPr lang="en-US" altLang="ja-JP" sz="1600" dirty="0">
                <a:solidFill>
                  <a:srgbClr val="000000"/>
                </a:solidFill>
                <a:latin typeface="ＭＳ ゴシック" panose="020B0609070205080204" pitchFamily="49" charset="-128"/>
                <a:ea typeface="ＭＳ ゴシック" panose="020B0609070205080204" pitchFamily="49" charset="-128"/>
              </a:rPr>
              <a:t>(</a:t>
            </a:r>
            <a:r>
              <a:rPr lang="en-US" altLang="ja-JP" sz="1600" dirty="0" err="1">
                <a:solidFill>
                  <a:srgbClr val="808080"/>
                </a:solidFill>
                <a:latin typeface="ＭＳ ゴシック" panose="020B0609070205080204" pitchFamily="49" charset="-128"/>
                <a:ea typeface="ＭＳ ゴシック" panose="020B0609070205080204" pitchFamily="49" charset="-128"/>
              </a:rPr>
              <a:t>img</a:t>
            </a:r>
            <a:r>
              <a:rPr lang="en-US" altLang="ja-JP" sz="1600" dirty="0">
                <a:solidFill>
                  <a:srgbClr val="000000"/>
                </a:solidFill>
                <a:latin typeface="ＭＳ ゴシック" panose="020B0609070205080204" pitchFamily="49" charset="-128"/>
                <a:ea typeface="ＭＳ ゴシック" panose="020B0609070205080204" pitchFamily="49" charset="-128"/>
              </a:rPr>
              <a:t>);</a:t>
            </a:r>
          </a:p>
          <a:p>
            <a:pPr marL="0" indent="0">
              <a:buNone/>
            </a:pPr>
            <a:r>
              <a:rPr lang="en-US" altLang="ja-JP" sz="1600" dirty="0" smtClean="0">
                <a:solidFill>
                  <a:srgbClr val="008000"/>
                </a:solidFill>
                <a:latin typeface="ＭＳ ゴシック" panose="020B0609070205080204" pitchFamily="49" charset="-128"/>
                <a:ea typeface="ＭＳ ゴシック" panose="020B0609070205080204" pitchFamily="49" charset="-128"/>
              </a:rPr>
              <a:t>	//</a:t>
            </a:r>
            <a:r>
              <a:rPr lang="en-US" altLang="ja-JP" sz="1600" dirty="0" err="1">
                <a:solidFill>
                  <a:srgbClr val="008000"/>
                </a:solidFill>
                <a:latin typeface="ＭＳ ゴシック" panose="020B0609070205080204" pitchFamily="49" charset="-128"/>
                <a:ea typeface="ＭＳ ゴシック" panose="020B0609070205080204" pitchFamily="49" charset="-128"/>
              </a:rPr>
              <a:t>img</a:t>
            </a:r>
            <a:r>
              <a:rPr lang="ja-JP" altLang="en-US" sz="1600" dirty="0">
                <a:solidFill>
                  <a:srgbClr val="008000"/>
                </a:solidFill>
                <a:latin typeface="ＭＳ ゴシック" panose="020B0609070205080204" pitchFamily="49" charset="-128"/>
                <a:ea typeface="ＭＳ ゴシック" panose="020B0609070205080204" pitchFamily="49" charset="-128"/>
              </a:rPr>
              <a:t>の</a:t>
            </a:r>
            <a:r>
              <a:rPr lang="ja-JP" altLang="en-US" sz="1600" dirty="0" smtClean="0">
                <a:solidFill>
                  <a:srgbClr val="008000"/>
                </a:solidFill>
                <a:latin typeface="ＭＳ ゴシック" panose="020B0609070205080204" pitchFamily="49" charset="-128"/>
                <a:ea typeface="ＭＳ ゴシック" panose="020B0609070205080204" pitchFamily="49" charset="-128"/>
              </a:rPr>
              <a:t>複製</a:t>
            </a:r>
            <a:endParaRPr lang="ja-JP" altLang="en-US" sz="1600" dirty="0">
              <a:solidFill>
                <a:srgbClr val="000000"/>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4525996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61925" y="742950"/>
            <a:ext cx="8743950" cy="5738813"/>
          </a:xfrm>
        </p:spPr>
        <p:txBody>
          <a:bodyPr>
            <a:normAutofit/>
          </a:bodyPr>
          <a:lstStyle/>
          <a:p>
            <a:pPr marL="0" indent="0">
              <a:buNone/>
            </a:pPr>
            <a:r>
              <a:rPr lang="en-US" altLang="ja-JP" sz="1600" dirty="0" err="1">
                <a:solidFill>
                  <a:srgbClr val="0000FF"/>
                </a:solidFill>
                <a:latin typeface="ＭＳ ゴシック" panose="020B0609070205080204" pitchFamily="49" charset="-128"/>
                <a:ea typeface="ＭＳ ゴシック" panose="020B0609070205080204" pitchFamily="49" charset="-128"/>
              </a:rPr>
              <a:t>int</a:t>
            </a:r>
            <a:r>
              <a:rPr lang="en-US" altLang="ja-JP" sz="1600" dirty="0">
                <a:solidFill>
                  <a:srgbClr val="000000"/>
                </a:solidFill>
                <a:latin typeface="ＭＳ ゴシック" panose="020B0609070205080204" pitchFamily="49" charset="-128"/>
                <a:ea typeface="ＭＳ ゴシック" panose="020B0609070205080204" pitchFamily="49" charset="-128"/>
              </a:rPr>
              <a:t> l[6] = { -1,-2,-1,1,2,1 };</a:t>
            </a:r>
          </a:p>
          <a:p>
            <a:pPr marL="0" indent="0">
              <a:buNone/>
            </a:pPr>
            <a:endParaRPr lang="ja-JP" altLang="en-US" sz="1600" dirty="0">
              <a:solidFill>
                <a:srgbClr val="000000"/>
              </a:solidFill>
              <a:latin typeface="ＭＳ ゴシック" panose="020B0609070205080204" pitchFamily="49" charset="-128"/>
              <a:ea typeface="ＭＳ ゴシック" panose="020B0609070205080204" pitchFamily="49" charset="-128"/>
            </a:endParaRPr>
          </a:p>
          <a:p>
            <a:pPr marL="0" indent="0">
              <a:buNone/>
            </a:pPr>
            <a:r>
              <a:rPr lang="es-ES" altLang="ja-JP" sz="1600" dirty="0">
                <a:solidFill>
                  <a:srgbClr val="0000FF"/>
                </a:solidFill>
                <a:latin typeface="ＭＳ ゴシック" panose="020B0609070205080204" pitchFamily="49" charset="-128"/>
                <a:ea typeface="ＭＳ ゴシック" panose="020B0609070205080204" pitchFamily="49" charset="-128"/>
              </a:rPr>
              <a:t>for</a:t>
            </a:r>
            <a:r>
              <a:rPr lang="es-ES" altLang="ja-JP" sz="1600" dirty="0">
                <a:solidFill>
                  <a:srgbClr val="000000"/>
                </a:solidFill>
                <a:latin typeface="ＭＳ ゴシック" panose="020B0609070205080204" pitchFamily="49" charset="-128"/>
                <a:ea typeface="ＭＳ ゴシック" panose="020B0609070205080204" pitchFamily="49" charset="-128"/>
              </a:rPr>
              <a:t> (y = 1; y &lt; Y - 1; y++) {</a:t>
            </a:r>
          </a:p>
          <a:p>
            <a:pPr marL="0" indent="0">
              <a:buNone/>
            </a:pPr>
            <a:r>
              <a:rPr lang="en-US" altLang="ja-JP" sz="1600" dirty="0" smtClean="0">
                <a:solidFill>
                  <a:srgbClr val="0000FF"/>
                </a:solidFill>
                <a:latin typeface="ＭＳ ゴシック" panose="020B0609070205080204" pitchFamily="49" charset="-128"/>
                <a:ea typeface="ＭＳ ゴシック" panose="020B0609070205080204" pitchFamily="49" charset="-128"/>
              </a:rPr>
              <a:t>	for</a:t>
            </a:r>
            <a:r>
              <a:rPr lang="en-US" altLang="ja-JP" sz="1600" dirty="0" smtClean="0">
                <a:solidFill>
                  <a:srgbClr val="000000"/>
                </a:solidFill>
                <a:latin typeface="ＭＳ ゴシック" panose="020B0609070205080204" pitchFamily="49" charset="-128"/>
                <a:ea typeface="ＭＳ ゴシック" panose="020B0609070205080204" pitchFamily="49" charset="-128"/>
              </a:rPr>
              <a:t> </a:t>
            </a:r>
            <a:r>
              <a:rPr lang="en-US" altLang="ja-JP" sz="1600" dirty="0">
                <a:solidFill>
                  <a:srgbClr val="000000"/>
                </a:solidFill>
                <a:latin typeface="ＭＳ ゴシック" panose="020B0609070205080204" pitchFamily="49" charset="-128"/>
                <a:ea typeface="ＭＳ ゴシック" panose="020B0609070205080204" pitchFamily="49" charset="-128"/>
              </a:rPr>
              <a:t>(x = 1; x &lt; X - 1; x++) {</a:t>
            </a:r>
          </a:p>
          <a:p>
            <a:pPr marL="0" indent="0">
              <a:buNone/>
            </a:pPr>
            <a:endParaRPr lang="ja-JP" altLang="en-US" sz="1600" dirty="0">
              <a:solidFill>
                <a:srgbClr val="000000"/>
              </a:solidFill>
              <a:latin typeface="ＭＳ ゴシック" panose="020B0609070205080204" pitchFamily="49" charset="-128"/>
              <a:ea typeface="ＭＳ ゴシック" panose="020B0609070205080204" pitchFamily="49" charset="-128"/>
            </a:endParaRPr>
          </a:p>
          <a:p>
            <a:pPr marL="0" indent="0">
              <a:buNone/>
            </a:pPr>
            <a:r>
              <a:rPr lang="en-US" altLang="ja-JP" sz="1600" dirty="0">
                <a:solidFill>
                  <a:srgbClr val="008000"/>
                </a:solidFill>
                <a:latin typeface="ＭＳ ゴシック" panose="020B0609070205080204" pitchFamily="49" charset="-128"/>
                <a:ea typeface="ＭＳ ゴシック" panose="020B0609070205080204" pitchFamily="49" charset="-128"/>
              </a:rPr>
              <a:t>//(1/)----&lt; </a:t>
            </a:r>
            <a:r>
              <a:rPr lang="ja-JP" altLang="en-US" sz="1600" dirty="0">
                <a:solidFill>
                  <a:srgbClr val="008000"/>
                </a:solidFill>
                <a:latin typeface="ＭＳ ゴシック" panose="020B0609070205080204" pitchFamily="49" charset="-128"/>
                <a:ea typeface="ＭＳ ゴシック" panose="020B0609070205080204" pitchFamily="49" charset="-128"/>
              </a:rPr>
              <a:t>入力画像から画素値を読み込む </a:t>
            </a:r>
            <a:r>
              <a:rPr lang="en-US" altLang="ja-JP" sz="1600" dirty="0">
                <a:solidFill>
                  <a:srgbClr val="008000"/>
                </a:solidFill>
                <a:latin typeface="ＭＳ ゴシック" panose="020B0609070205080204" pitchFamily="49" charset="-128"/>
                <a:ea typeface="ＭＳ ゴシック" panose="020B0609070205080204" pitchFamily="49" charset="-128"/>
              </a:rPr>
              <a:t>&gt;----</a:t>
            </a:r>
            <a:endParaRPr lang="ja-JP" altLang="en-US" sz="1600" dirty="0">
              <a:solidFill>
                <a:srgbClr val="000000"/>
              </a:solidFill>
              <a:latin typeface="ＭＳ ゴシック" panose="020B0609070205080204" pitchFamily="49" charset="-128"/>
              <a:ea typeface="ＭＳ ゴシック" panose="020B0609070205080204" pitchFamily="49" charset="-128"/>
            </a:endParaRPr>
          </a:p>
          <a:p>
            <a:pPr marL="0" indent="0">
              <a:buNone/>
            </a:pPr>
            <a:endParaRPr lang="en-US" altLang="ja-JP" sz="1600" dirty="0" smtClean="0">
              <a:solidFill>
                <a:srgbClr val="000000"/>
              </a:solidFill>
              <a:latin typeface="ＭＳ ゴシック" panose="020B0609070205080204" pitchFamily="49" charset="-128"/>
              <a:ea typeface="ＭＳ ゴシック" panose="020B0609070205080204" pitchFamily="49" charset="-128"/>
            </a:endParaRPr>
          </a:p>
          <a:p>
            <a:pPr marL="0" indent="0">
              <a:buNone/>
            </a:pPr>
            <a:endParaRPr lang="ja-JP" altLang="en-US" sz="1600" dirty="0">
              <a:solidFill>
                <a:srgbClr val="000000"/>
              </a:solidFill>
              <a:latin typeface="ＭＳ ゴシック" panose="020B0609070205080204" pitchFamily="49" charset="-128"/>
              <a:ea typeface="ＭＳ ゴシック" panose="020B0609070205080204" pitchFamily="49" charset="-128"/>
            </a:endParaRPr>
          </a:p>
          <a:p>
            <a:pPr marL="0" indent="0">
              <a:buNone/>
            </a:pPr>
            <a:r>
              <a:rPr lang="en-US" altLang="ja-JP" sz="1600" dirty="0" smtClean="0">
                <a:solidFill>
                  <a:srgbClr val="000000"/>
                </a:solidFill>
                <a:latin typeface="ＭＳ ゴシック" panose="020B0609070205080204" pitchFamily="49" charset="-128"/>
                <a:ea typeface="ＭＳ ゴシック" panose="020B0609070205080204" pitchFamily="49" charset="-128"/>
              </a:rPr>
              <a:t>		p[0</a:t>
            </a:r>
            <a:r>
              <a:rPr lang="en-US" altLang="ja-JP" sz="1600" dirty="0">
                <a:solidFill>
                  <a:srgbClr val="000000"/>
                </a:solidFill>
                <a:latin typeface="ＭＳ ゴシック" panose="020B0609070205080204" pitchFamily="49" charset="-128"/>
                <a:ea typeface="ＭＳ ゴシック" panose="020B0609070205080204" pitchFamily="49" charset="-128"/>
              </a:rPr>
              <a:t>] = img2-&gt;</a:t>
            </a:r>
            <a:r>
              <a:rPr lang="en-US" altLang="ja-JP" sz="1600" dirty="0" err="1">
                <a:solidFill>
                  <a:srgbClr val="000000"/>
                </a:solidFill>
                <a:latin typeface="ＭＳ ゴシック" panose="020B0609070205080204" pitchFamily="49" charset="-128"/>
                <a:ea typeface="ＭＳ ゴシック" panose="020B0609070205080204" pitchFamily="49" charset="-128"/>
              </a:rPr>
              <a:t>imageData</a:t>
            </a:r>
            <a:r>
              <a:rPr lang="en-US" altLang="ja-JP" sz="1600" dirty="0">
                <a:solidFill>
                  <a:srgbClr val="000000"/>
                </a:solidFill>
                <a:latin typeface="ＭＳ ゴシック" panose="020B0609070205080204" pitchFamily="49" charset="-128"/>
                <a:ea typeface="ＭＳ ゴシック" panose="020B0609070205080204" pitchFamily="49" charset="-128"/>
              </a:rPr>
              <a:t>[img2-&gt;</a:t>
            </a:r>
            <a:r>
              <a:rPr lang="en-US" altLang="ja-JP" sz="1600" dirty="0" err="1">
                <a:solidFill>
                  <a:srgbClr val="000000"/>
                </a:solidFill>
                <a:latin typeface="ＭＳ ゴシック" panose="020B0609070205080204" pitchFamily="49" charset="-128"/>
                <a:ea typeface="ＭＳ ゴシック" panose="020B0609070205080204" pitchFamily="49" charset="-128"/>
              </a:rPr>
              <a:t>widthStep</a:t>
            </a:r>
            <a:r>
              <a:rPr lang="en-US" altLang="ja-JP" sz="1600" dirty="0">
                <a:solidFill>
                  <a:srgbClr val="000000"/>
                </a:solidFill>
                <a:latin typeface="ＭＳ ゴシック" panose="020B0609070205080204" pitchFamily="49" charset="-128"/>
                <a:ea typeface="ＭＳ ゴシック" panose="020B0609070205080204" pitchFamily="49" charset="-128"/>
              </a:rPr>
              <a:t>* (y - 1) + (x - 1) * 3];</a:t>
            </a:r>
          </a:p>
          <a:p>
            <a:pPr marL="0" indent="0">
              <a:buNone/>
            </a:pPr>
            <a:r>
              <a:rPr lang="en-US" altLang="ja-JP" sz="1600" dirty="0" smtClean="0">
                <a:solidFill>
                  <a:srgbClr val="000000"/>
                </a:solidFill>
                <a:latin typeface="ＭＳ ゴシック" panose="020B0609070205080204" pitchFamily="49" charset="-128"/>
                <a:ea typeface="ＭＳ ゴシック" panose="020B0609070205080204" pitchFamily="49" charset="-128"/>
              </a:rPr>
              <a:t>		p[1</a:t>
            </a:r>
            <a:r>
              <a:rPr lang="en-US" altLang="ja-JP" sz="1600" dirty="0">
                <a:solidFill>
                  <a:srgbClr val="000000"/>
                </a:solidFill>
                <a:latin typeface="ＭＳ ゴシック" panose="020B0609070205080204" pitchFamily="49" charset="-128"/>
                <a:ea typeface="ＭＳ ゴシック" panose="020B0609070205080204" pitchFamily="49" charset="-128"/>
              </a:rPr>
              <a:t>] = img2-&gt;</a:t>
            </a:r>
            <a:r>
              <a:rPr lang="en-US" altLang="ja-JP" sz="1600" dirty="0" err="1">
                <a:solidFill>
                  <a:srgbClr val="000000"/>
                </a:solidFill>
                <a:latin typeface="ＭＳ ゴシック" panose="020B0609070205080204" pitchFamily="49" charset="-128"/>
                <a:ea typeface="ＭＳ ゴシック" panose="020B0609070205080204" pitchFamily="49" charset="-128"/>
              </a:rPr>
              <a:t>imageData</a:t>
            </a:r>
            <a:r>
              <a:rPr lang="en-US" altLang="ja-JP" sz="1600" dirty="0">
                <a:solidFill>
                  <a:srgbClr val="000000"/>
                </a:solidFill>
                <a:latin typeface="ＭＳ ゴシック" panose="020B0609070205080204" pitchFamily="49" charset="-128"/>
                <a:ea typeface="ＭＳ ゴシック" panose="020B0609070205080204" pitchFamily="49" charset="-128"/>
              </a:rPr>
              <a:t>[img2-&gt;</a:t>
            </a:r>
            <a:r>
              <a:rPr lang="en-US" altLang="ja-JP" sz="1600" dirty="0" err="1">
                <a:solidFill>
                  <a:srgbClr val="000000"/>
                </a:solidFill>
                <a:latin typeface="ＭＳ ゴシック" panose="020B0609070205080204" pitchFamily="49" charset="-128"/>
                <a:ea typeface="ＭＳ ゴシック" panose="020B0609070205080204" pitchFamily="49" charset="-128"/>
              </a:rPr>
              <a:t>widthStep</a:t>
            </a:r>
            <a:r>
              <a:rPr lang="en-US" altLang="ja-JP" sz="1600" dirty="0">
                <a:solidFill>
                  <a:srgbClr val="000000"/>
                </a:solidFill>
                <a:latin typeface="ＭＳ ゴシック" panose="020B0609070205080204" pitchFamily="49" charset="-128"/>
                <a:ea typeface="ＭＳ ゴシック" panose="020B0609070205080204" pitchFamily="49" charset="-128"/>
              </a:rPr>
              <a:t>*  y + (x - 1) * 3];</a:t>
            </a:r>
          </a:p>
          <a:p>
            <a:pPr marL="0" indent="0">
              <a:buNone/>
            </a:pPr>
            <a:r>
              <a:rPr lang="en-US" altLang="ja-JP" sz="1600" dirty="0" smtClean="0">
                <a:solidFill>
                  <a:srgbClr val="000000"/>
                </a:solidFill>
                <a:latin typeface="ＭＳ ゴシック" panose="020B0609070205080204" pitchFamily="49" charset="-128"/>
                <a:ea typeface="ＭＳ ゴシック" panose="020B0609070205080204" pitchFamily="49" charset="-128"/>
              </a:rPr>
              <a:t>		p[2</a:t>
            </a:r>
            <a:r>
              <a:rPr lang="en-US" altLang="ja-JP" sz="1600" dirty="0">
                <a:solidFill>
                  <a:srgbClr val="000000"/>
                </a:solidFill>
                <a:latin typeface="ＭＳ ゴシック" panose="020B0609070205080204" pitchFamily="49" charset="-128"/>
                <a:ea typeface="ＭＳ ゴシック" panose="020B0609070205080204" pitchFamily="49" charset="-128"/>
              </a:rPr>
              <a:t>] = img2-&gt;</a:t>
            </a:r>
            <a:r>
              <a:rPr lang="en-US" altLang="ja-JP" sz="1600" dirty="0" err="1">
                <a:solidFill>
                  <a:srgbClr val="000000"/>
                </a:solidFill>
                <a:latin typeface="ＭＳ ゴシック" panose="020B0609070205080204" pitchFamily="49" charset="-128"/>
                <a:ea typeface="ＭＳ ゴシック" panose="020B0609070205080204" pitchFamily="49" charset="-128"/>
              </a:rPr>
              <a:t>imageData</a:t>
            </a:r>
            <a:r>
              <a:rPr lang="en-US" altLang="ja-JP" sz="1600" dirty="0">
                <a:solidFill>
                  <a:srgbClr val="000000"/>
                </a:solidFill>
                <a:latin typeface="ＭＳ ゴシック" panose="020B0609070205080204" pitchFamily="49" charset="-128"/>
                <a:ea typeface="ＭＳ ゴシック" panose="020B0609070205080204" pitchFamily="49" charset="-128"/>
              </a:rPr>
              <a:t>[img2-&gt;</a:t>
            </a:r>
            <a:r>
              <a:rPr lang="en-US" altLang="ja-JP" sz="1600" dirty="0" err="1">
                <a:solidFill>
                  <a:srgbClr val="000000"/>
                </a:solidFill>
                <a:latin typeface="ＭＳ ゴシック" panose="020B0609070205080204" pitchFamily="49" charset="-128"/>
                <a:ea typeface="ＭＳ ゴシック" panose="020B0609070205080204" pitchFamily="49" charset="-128"/>
              </a:rPr>
              <a:t>widthStep</a:t>
            </a:r>
            <a:r>
              <a:rPr lang="en-US" altLang="ja-JP" sz="1600" dirty="0">
                <a:solidFill>
                  <a:srgbClr val="000000"/>
                </a:solidFill>
                <a:latin typeface="ＭＳ ゴシック" panose="020B0609070205080204" pitchFamily="49" charset="-128"/>
                <a:ea typeface="ＭＳ ゴシック" panose="020B0609070205080204" pitchFamily="49" charset="-128"/>
              </a:rPr>
              <a:t>* (y + 1) + (x - 1) * 3];</a:t>
            </a:r>
          </a:p>
          <a:p>
            <a:pPr marL="0" indent="0">
              <a:buNone/>
            </a:pPr>
            <a:r>
              <a:rPr lang="en-US" altLang="ja-JP" sz="1600" dirty="0" smtClean="0">
                <a:solidFill>
                  <a:srgbClr val="000000"/>
                </a:solidFill>
                <a:latin typeface="ＭＳ ゴシック" panose="020B0609070205080204" pitchFamily="49" charset="-128"/>
                <a:ea typeface="ＭＳ ゴシック" panose="020B0609070205080204" pitchFamily="49" charset="-128"/>
              </a:rPr>
              <a:t>		p[3</a:t>
            </a:r>
            <a:r>
              <a:rPr lang="en-US" altLang="ja-JP" sz="1600" dirty="0">
                <a:solidFill>
                  <a:srgbClr val="000000"/>
                </a:solidFill>
                <a:latin typeface="ＭＳ ゴシック" panose="020B0609070205080204" pitchFamily="49" charset="-128"/>
                <a:ea typeface="ＭＳ ゴシック" panose="020B0609070205080204" pitchFamily="49" charset="-128"/>
              </a:rPr>
              <a:t>] = img2-&gt;</a:t>
            </a:r>
            <a:r>
              <a:rPr lang="en-US" altLang="ja-JP" sz="1600" dirty="0" err="1">
                <a:solidFill>
                  <a:srgbClr val="000000"/>
                </a:solidFill>
                <a:latin typeface="ＭＳ ゴシック" panose="020B0609070205080204" pitchFamily="49" charset="-128"/>
                <a:ea typeface="ＭＳ ゴシック" panose="020B0609070205080204" pitchFamily="49" charset="-128"/>
              </a:rPr>
              <a:t>imageData</a:t>
            </a:r>
            <a:r>
              <a:rPr lang="en-US" altLang="ja-JP" sz="1600" dirty="0">
                <a:solidFill>
                  <a:srgbClr val="000000"/>
                </a:solidFill>
                <a:latin typeface="ＭＳ ゴシック" panose="020B0609070205080204" pitchFamily="49" charset="-128"/>
                <a:ea typeface="ＭＳ ゴシック" panose="020B0609070205080204" pitchFamily="49" charset="-128"/>
              </a:rPr>
              <a:t>[img2-&gt;</a:t>
            </a:r>
            <a:r>
              <a:rPr lang="en-US" altLang="ja-JP" sz="1600" dirty="0" err="1">
                <a:solidFill>
                  <a:srgbClr val="000000"/>
                </a:solidFill>
                <a:latin typeface="ＭＳ ゴシック" panose="020B0609070205080204" pitchFamily="49" charset="-128"/>
                <a:ea typeface="ＭＳ ゴシック" panose="020B0609070205080204" pitchFamily="49" charset="-128"/>
              </a:rPr>
              <a:t>widthStep</a:t>
            </a:r>
            <a:r>
              <a:rPr lang="en-US" altLang="ja-JP" sz="1600" dirty="0">
                <a:solidFill>
                  <a:srgbClr val="000000"/>
                </a:solidFill>
                <a:latin typeface="ＭＳ ゴシック" panose="020B0609070205080204" pitchFamily="49" charset="-128"/>
                <a:ea typeface="ＭＳ ゴシック" panose="020B0609070205080204" pitchFamily="49" charset="-128"/>
              </a:rPr>
              <a:t>* (y - 1) + (x + 1) * 3];</a:t>
            </a:r>
          </a:p>
          <a:p>
            <a:pPr marL="0" indent="0">
              <a:buNone/>
            </a:pPr>
            <a:r>
              <a:rPr lang="en-US" altLang="ja-JP" sz="1600" dirty="0" smtClean="0">
                <a:solidFill>
                  <a:srgbClr val="000000"/>
                </a:solidFill>
                <a:latin typeface="ＭＳ ゴシック" panose="020B0609070205080204" pitchFamily="49" charset="-128"/>
                <a:ea typeface="ＭＳ ゴシック" panose="020B0609070205080204" pitchFamily="49" charset="-128"/>
              </a:rPr>
              <a:t>		p[4</a:t>
            </a:r>
            <a:r>
              <a:rPr lang="en-US" altLang="ja-JP" sz="1600" dirty="0">
                <a:solidFill>
                  <a:srgbClr val="000000"/>
                </a:solidFill>
                <a:latin typeface="ＭＳ ゴシック" panose="020B0609070205080204" pitchFamily="49" charset="-128"/>
                <a:ea typeface="ＭＳ ゴシック" panose="020B0609070205080204" pitchFamily="49" charset="-128"/>
              </a:rPr>
              <a:t>] = img2-&gt;</a:t>
            </a:r>
            <a:r>
              <a:rPr lang="en-US" altLang="ja-JP" sz="1600" dirty="0" err="1">
                <a:solidFill>
                  <a:srgbClr val="000000"/>
                </a:solidFill>
                <a:latin typeface="ＭＳ ゴシック" panose="020B0609070205080204" pitchFamily="49" charset="-128"/>
                <a:ea typeface="ＭＳ ゴシック" panose="020B0609070205080204" pitchFamily="49" charset="-128"/>
              </a:rPr>
              <a:t>imageData</a:t>
            </a:r>
            <a:r>
              <a:rPr lang="en-US" altLang="ja-JP" sz="1600" dirty="0">
                <a:solidFill>
                  <a:srgbClr val="000000"/>
                </a:solidFill>
                <a:latin typeface="ＭＳ ゴシック" panose="020B0609070205080204" pitchFamily="49" charset="-128"/>
                <a:ea typeface="ＭＳ ゴシック" panose="020B0609070205080204" pitchFamily="49" charset="-128"/>
              </a:rPr>
              <a:t>[img2-&gt;</a:t>
            </a:r>
            <a:r>
              <a:rPr lang="en-US" altLang="ja-JP" sz="1600" dirty="0" err="1">
                <a:solidFill>
                  <a:srgbClr val="000000"/>
                </a:solidFill>
                <a:latin typeface="ＭＳ ゴシック" panose="020B0609070205080204" pitchFamily="49" charset="-128"/>
                <a:ea typeface="ＭＳ ゴシック" panose="020B0609070205080204" pitchFamily="49" charset="-128"/>
              </a:rPr>
              <a:t>widthStep</a:t>
            </a:r>
            <a:r>
              <a:rPr lang="en-US" altLang="ja-JP" sz="1600" dirty="0">
                <a:solidFill>
                  <a:srgbClr val="000000"/>
                </a:solidFill>
                <a:latin typeface="ＭＳ ゴシック" panose="020B0609070205080204" pitchFamily="49" charset="-128"/>
                <a:ea typeface="ＭＳ ゴシック" panose="020B0609070205080204" pitchFamily="49" charset="-128"/>
              </a:rPr>
              <a:t>*  y + (x + 1) * 3];</a:t>
            </a:r>
          </a:p>
          <a:p>
            <a:pPr marL="0" indent="0">
              <a:buNone/>
            </a:pPr>
            <a:r>
              <a:rPr lang="en-US" altLang="ja-JP" sz="1600" dirty="0" smtClean="0">
                <a:solidFill>
                  <a:srgbClr val="000000"/>
                </a:solidFill>
                <a:latin typeface="ＭＳ ゴシック" panose="020B0609070205080204" pitchFamily="49" charset="-128"/>
                <a:ea typeface="ＭＳ ゴシック" panose="020B0609070205080204" pitchFamily="49" charset="-128"/>
              </a:rPr>
              <a:t>		p[5</a:t>
            </a:r>
            <a:r>
              <a:rPr lang="en-US" altLang="ja-JP" sz="1600" dirty="0">
                <a:solidFill>
                  <a:srgbClr val="000000"/>
                </a:solidFill>
                <a:latin typeface="ＭＳ ゴシック" panose="020B0609070205080204" pitchFamily="49" charset="-128"/>
                <a:ea typeface="ＭＳ ゴシック" panose="020B0609070205080204" pitchFamily="49" charset="-128"/>
              </a:rPr>
              <a:t>] = img2-&gt;</a:t>
            </a:r>
            <a:r>
              <a:rPr lang="en-US" altLang="ja-JP" sz="1600" dirty="0" err="1">
                <a:solidFill>
                  <a:srgbClr val="000000"/>
                </a:solidFill>
                <a:latin typeface="ＭＳ ゴシック" panose="020B0609070205080204" pitchFamily="49" charset="-128"/>
                <a:ea typeface="ＭＳ ゴシック" panose="020B0609070205080204" pitchFamily="49" charset="-128"/>
              </a:rPr>
              <a:t>imageData</a:t>
            </a:r>
            <a:r>
              <a:rPr lang="en-US" altLang="ja-JP" sz="1600" dirty="0">
                <a:solidFill>
                  <a:srgbClr val="000000"/>
                </a:solidFill>
                <a:latin typeface="ＭＳ ゴシック" panose="020B0609070205080204" pitchFamily="49" charset="-128"/>
                <a:ea typeface="ＭＳ ゴシック" panose="020B0609070205080204" pitchFamily="49" charset="-128"/>
              </a:rPr>
              <a:t>[img2-&gt;</a:t>
            </a:r>
            <a:r>
              <a:rPr lang="en-US" altLang="ja-JP" sz="1600" dirty="0" err="1">
                <a:solidFill>
                  <a:srgbClr val="000000"/>
                </a:solidFill>
                <a:latin typeface="ＭＳ ゴシック" panose="020B0609070205080204" pitchFamily="49" charset="-128"/>
                <a:ea typeface="ＭＳ ゴシック" panose="020B0609070205080204" pitchFamily="49" charset="-128"/>
              </a:rPr>
              <a:t>widthStep</a:t>
            </a:r>
            <a:r>
              <a:rPr lang="en-US" altLang="ja-JP" sz="1600" dirty="0">
                <a:solidFill>
                  <a:srgbClr val="000000"/>
                </a:solidFill>
                <a:latin typeface="ＭＳ ゴシック" panose="020B0609070205080204" pitchFamily="49" charset="-128"/>
                <a:ea typeface="ＭＳ ゴシック" panose="020B0609070205080204" pitchFamily="49" charset="-128"/>
              </a:rPr>
              <a:t>* (y + 1) + (x + 1) * 3];</a:t>
            </a:r>
            <a:endParaRPr kumimoji="1" lang="ja-JP" altLang="en-US" sz="1600" dirty="0"/>
          </a:p>
        </p:txBody>
      </p:sp>
      <p:graphicFrame>
        <p:nvGraphicFramePr>
          <p:cNvPr id="8" name="表 7"/>
          <p:cNvGraphicFramePr>
            <a:graphicFrameLocks noGrp="1"/>
          </p:cNvGraphicFramePr>
          <p:nvPr>
            <p:extLst>
              <p:ext uri="{D42A27DB-BD31-4B8C-83A1-F6EECF244321}">
                <p14:modId xmlns:p14="http://schemas.microsoft.com/office/powerpoint/2010/main" val="52919250"/>
              </p:ext>
            </p:extLst>
          </p:nvPr>
        </p:nvGraphicFramePr>
        <p:xfrm>
          <a:off x="5200649" y="302736"/>
          <a:ext cx="3286125" cy="2859564"/>
        </p:xfrm>
        <a:graphic>
          <a:graphicData uri="http://schemas.openxmlformats.org/drawingml/2006/table">
            <a:tbl>
              <a:tblPr/>
              <a:tblGrid>
                <a:gridCol w="556113"/>
                <a:gridCol w="910004"/>
                <a:gridCol w="910004"/>
                <a:gridCol w="910004"/>
              </a:tblGrid>
              <a:tr h="226717">
                <a:tc>
                  <a:txBody>
                    <a:bodyPr/>
                    <a:lstStyle/>
                    <a:p>
                      <a:pPr algn="ctr" fontAlgn="ct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a:noFill/>
                    </a:lnL>
                    <a:lnR>
                      <a:noFill/>
                    </a:lnR>
                    <a:lnT>
                      <a:noFill/>
                    </a:lnT>
                    <a:lnB>
                      <a:noFill/>
                    </a:lnB>
                  </a:tcPr>
                </a:tc>
                <a:tc>
                  <a:txBody>
                    <a:bodyPr/>
                    <a:lstStyle/>
                    <a:p>
                      <a:pPr algn="ctr" fontAlgn="ctr"/>
                      <a:r>
                        <a:rPr lang="en-US" sz="1100" b="0" i="0" u="none" strike="noStrike">
                          <a:solidFill>
                            <a:srgbClr val="000000"/>
                          </a:solidFill>
                          <a:effectLst/>
                          <a:latin typeface="ＭＳ Ｐゴシック" panose="020B0600070205080204" pitchFamily="50" charset="-128"/>
                          <a:ea typeface="ＭＳ Ｐゴシック" panose="020B0600070205080204" pitchFamily="50" charset="-128"/>
                        </a:rPr>
                        <a:t>x-1</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ＭＳ Ｐゴシック" panose="020B0600070205080204" pitchFamily="50" charset="-128"/>
                          <a:ea typeface="ＭＳ Ｐゴシック" panose="020B0600070205080204" pitchFamily="50" charset="-128"/>
                        </a:rPr>
                        <a:t>x</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ＭＳ Ｐゴシック" panose="020B0600070205080204" pitchFamily="50" charset="-128"/>
                          <a:ea typeface="ＭＳ Ｐゴシック" panose="020B0600070205080204" pitchFamily="50" charset="-128"/>
                        </a:rPr>
                        <a:t>x+1</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r>
              <a:tr h="889805">
                <a:tc>
                  <a:txBody>
                    <a:bodyPr/>
                    <a:lstStyle/>
                    <a:p>
                      <a:pPr algn="ctr" fontAlgn="ctr"/>
                      <a:r>
                        <a:rPr lang="en-US" sz="1100" b="0" i="0" u="none" strike="noStrike">
                          <a:solidFill>
                            <a:srgbClr val="000000"/>
                          </a:solidFill>
                          <a:effectLst/>
                          <a:latin typeface="ＭＳ Ｐゴシック" panose="020B0600070205080204" pitchFamily="50" charset="-128"/>
                          <a:ea typeface="ＭＳ Ｐゴシック" panose="020B0600070205080204" pitchFamily="50" charset="-128"/>
                        </a:rPr>
                        <a:t>y-1</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600" b="0" i="0" u="none" strike="noStrike" dirty="0">
                          <a:solidFill>
                            <a:srgbClr val="FF0000"/>
                          </a:solidFill>
                          <a:effectLst/>
                          <a:latin typeface="ＭＳ Ｐゴシック" panose="020B0600070205080204" pitchFamily="50" charset="-128"/>
                          <a:ea typeface="ＭＳ Ｐゴシック" panose="020B0600070205080204" pitchFamily="50" charset="-128"/>
                        </a:rPr>
                        <a:t>p[0]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a:solidFill>
                            <a:srgbClr val="FF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FF0000"/>
                          </a:solidFill>
                          <a:effectLst/>
                          <a:latin typeface="ＭＳ Ｐゴシック" panose="020B0600070205080204" pitchFamily="50" charset="-128"/>
                          <a:ea typeface="ＭＳ Ｐゴシック" panose="020B0600070205080204" pitchFamily="50" charset="-128"/>
                        </a:rPr>
                        <a:t>p[3]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77616">
                <a:tc>
                  <a:txBody>
                    <a:bodyPr/>
                    <a:lstStyle/>
                    <a:p>
                      <a:pPr algn="ctr" fontAlgn="ctr"/>
                      <a:r>
                        <a:rPr lang="en-US" sz="1100" b="0" i="0" u="none" strike="noStrike">
                          <a:solidFill>
                            <a:srgbClr val="000000"/>
                          </a:solidFill>
                          <a:effectLst/>
                          <a:latin typeface="ＭＳ Ｐゴシック" panose="020B0600070205080204" pitchFamily="50" charset="-128"/>
                          <a:ea typeface="ＭＳ Ｐゴシック" panose="020B0600070205080204" pitchFamily="50" charset="-128"/>
                        </a:rPr>
                        <a:t>y</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600" b="0" i="0" u="none" strike="noStrike" dirty="0">
                          <a:solidFill>
                            <a:srgbClr val="FF0000"/>
                          </a:solidFill>
                          <a:effectLst/>
                          <a:latin typeface="ＭＳ Ｐゴシック" panose="020B0600070205080204" pitchFamily="50" charset="-128"/>
                          <a:ea typeface="ＭＳ Ｐゴシック" panose="020B0600070205080204" pitchFamily="50" charset="-128"/>
                        </a:rPr>
                        <a:t>p[1]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dirty="0">
                          <a:solidFill>
                            <a:srgbClr val="FF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FF0000"/>
                          </a:solidFill>
                          <a:effectLst/>
                          <a:latin typeface="ＭＳ Ｐゴシック" panose="020B0600070205080204" pitchFamily="50" charset="-128"/>
                          <a:ea typeface="ＭＳ Ｐゴシック" panose="020B0600070205080204" pitchFamily="50" charset="-128"/>
                        </a:rPr>
                        <a:t>p[4]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65426">
                <a:tc>
                  <a:txBody>
                    <a:bodyPr/>
                    <a:lstStyle/>
                    <a:p>
                      <a:pPr algn="ctr" fontAlgn="ctr"/>
                      <a:r>
                        <a:rPr lang="en-US" sz="1100" b="0" i="0" u="none" strike="noStrike">
                          <a:solidFill>
                            <a:srgbClr val="000000"/>
                          </a:solidFill>
                          <a:effectLst/>
                          <a:latin typeface="ＭＳ Ｐゴシック" panose="020B0600070205080204" pitchFamily="50" charset="-128"/>
                          <a:ea typeface="ＭＳ Ｐゴシック" panose="020B0600070205080204" pitchFamily="50" charset="-128"/>
                        </a:rPr>
                        <a:t>y+1</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600" b="0" i="0" u="none" strike="noStrike">
                          <a:solidFill>
                            <a:srgbClr val="FF0000"/>
                          </a:solidFill>
                          <a:effectLst/>
                          <a:latin typeface="ＭＳ Ｐゴシック" panose="020B0600070205080204" pitchFamily="50" charset="-128"/>
                          <a:ea typeface="ＭＳ Ｐゴシック" panose="020B0600070205080204" pitchFamily="50" charset="-128"/>
                        </a:rPr>
                        <a:t>p[2]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dirty="0">
                          <a:solidFill>
                            <a:srgbClr val="FF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FF0000"/>
                          </a:solidFill>
                          <a:effectLst/>
                          <a:latin typeface="ＭＳ Ｐゴシック" panose="020B0600070205080204" pitchFamily="50" charset="-128"/>
                          <a:ea typeface="ＭＳ Ｐゴシック" panose="020B0600070205080204" pitchFamily="50" charset="-128"/>
                        </a:rPr>
                        <a:t>p[5]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7251578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81000" y="67470"/>
            <a:ext cx="8401050" cy="4323555"/>
          </a:xfrm>
        </p:spPr>
        <p:txBody>
          <a:bodyPr>
            <a:normAutofit fontScale="62500" lnSpcReduction="20000"/>
          </a:bodyPr>
          <a:lstStyle/>
          <a:p>
            <a:pPr marL="0" indent="0" algn="just">
              <a:buNone/>
            </a:pPr>
            <a:r>
              <a:rPr lang="en-US" altLang="ja-JP" sz="2300" dirty="0" smtClean="0">
                <a:solidFill>
                  <a:srgbClr val="000000"/>
                </a:solidFill>
                <a:latin typeface="ＭＳ ゴシック" panose="020B0609070205080204" pitchFamily="49" charset="-128"/>
                <a:ea typeface="ＭＳ ゴシック" panose="020B0609070205080204" pitchFamily="49" charset="-128"/>
              </a:rPr>
              <a:t>	P </a:t>
            </a:r>
            <a:r>
              <a:rPr lang="en-US" altLang="ja-JP" sz="2300" dirty="0">
                <a:solidFill>
                  <a:srgbClr val="000000"/>
                </a:solidFill>
                <a:latin typeface="ＭＳ ゴシック" panose="020B0609070205080204" pitchFamily="49" charset="-128"/>
                <a:ea typeface="ＭＳ ゴシック" panose="020B0609070205080204" pitchFamily="49" charset="-128"/>
              </a:rPr>
              <a:t>= 0;</a:t>
            </a:r>
          </a:p>
          <a:p>
            <a:pPr marL="0" indent="0" algn="just">
              <a:buNone/>
            </a:pPr>
            <a:endParaRPr lang="ja-JP" altLang="en-US" sz="2300" dirty="0">
              <a:solidFill>
                <a:srgbClr val="000000"/>
              </a:solidFill>
              <a:latin typeface="ＭＳ ゴシック" panose="020B0609070205080204" pitchFamily="49" charset="-128"/>
              <a:ea typeface="ＭＳ ゴシック" panose="020B0609070205080204" pitchFamily="49" charset="-128"/>
            </a:endParaRPr>
          </a:p>
          <a:p>
            <a:pPr marL="0" indent="0" algn="just">
              <a:buNone/>
            </a:pPr>
            <a:r>
              <a:rPr lang="nn-NO" altLang="ja-JP" sz="2300" dirty="0" smtClean="0">
                <a:solidFill>
                  <a:srgbClr val="0000FF"/>
                </a:solidFill>
                <a:latin typeface="ＭＳ ゴシック" panose="020B0609070205080204" pitchFamily="49" charset="-128"/>
                <a:ea typeface="ＭＳ ゴシック" panose="020B0609070205080204" pitchFamily="49" charset="-128"/>
              </a:rPr>
              <a:t>	for</a:t>
            </a:r>
            <a:r>
              <a:rPr lang="nn-NO" altLang="ja-JP" sz="2300" dirty="0" smtClean="0">
                <a:solidFill>
                  <a:srgbClr val="000000"/>
                </a:solidFill>
                <a:latin typeface="ＭＳ ゴシック" panose="020B0609070205080204" pitchFamily="49" charset="-128"/>
                <a:ea typeface="ＭＳ ゴシック" panose="020B0609070205080204" pitchFamily="49" charset="-128"/>
              </a:rPr>
              <a:t> </a:t>
            </a:r>
            <a:r>
              <a:rPr lang="nn-NO" altLang="ja-JP" sz="2300" dirty="0">
                <a:solidFill>
                  <a:srgbClr val="000000"/>
                </a:solidFill>
                <a:latin typeface="ＭＳ ゴシック" panose="020B0609070205080204" pitchFamily="49" charset="-128"/>
                <a:ea typeface="ＭＳ ゴシック" panose="020B0609070205080204" pitchFamily="49" charset="-128"/>
              </a:rPr>
              <a:t>(i = 0; i&lt;6; i++) { P = P + l[i] * p[i]; </a:t>
            </a:r>
            <a:r>
              <a:rPr lang="nn-NO" altLang="ja-JP" sz="2300" dirty="0" smtClean="0">
                <a:solidFill>
                  <a:srgbClr val="000000"/>
                </a:solidFill>
                <a:latin typeface="ＭＳ ゴシック" panose="020B0609070205080204" pitchFamily="49" charset="-128"/>
                <a:ea typeface="ＭＳ ゴシック" panose="020B0609070205080204" pitchFamily="49" charset="-128"/>
              </a:rPr>
              <a:t>}</a:t>
            </a:r>
          </a:p>
          <a:p>
            <a:pPr marL="0" indent="0" algn="just">
              <a:buNone/>
            </a:pPr>
            <a:endParaRPr lang="nn-NO" altLang="ja-JP" sz="2300" dirty="0" smtClean="0">
              <a:solidFill>
                <a:srgbClr val="000000"/>
              </a:solidFill>
              <a:latin typeface="ＭＳ ゴシック" panose="020B0609070205080204" pitchFamily="49" charset="-128"/>
              <a:ea typeface="ＭＳ ゴシック" panose="020B0609070205080204" pitchFamily="49" charset="-128"/>
            </a:endParaRPr>
          </a:p>
          <a:p>
            <a:pPr marL="0" indent="0" algn="just">
              <a:buNone/>
            </a:pPr>
            <a:r>
              <a:rPr lang="nn-NO" altLang="ja-JP" sz="2300" dirty="0">
                <a:solidFill>
                  <a:srgbClr val="000000"/>
                </a:solidFill>
                <a:latin typeface="ＭＳ ゴシック" panose="020B0609070205080204" pitchFamily="49" charset="-128"/>
                <a:ea typeface="ＭＳ ゴシック" panose="020B0609070205080204" pitchFamily="49" charset="-128"/>
              </a:rPr>
              <a:t>	</a:t>
            </a:r>
            <a:r>
              <a:rPr lang="nn-NO" altLang="ja-JP" sz="2300" dirty="0" smtClean="0">
                <a:solidFill>
                  <a:srgbClr val="000000"/>
                </a:solidFill>
                <a:latin typeface="ＭＳ ゴシック" panose="020B0609070205080204" pitchFamily="49" charset="-128"/>
                <a:ea typeface="ＭＳ ゴシック" panose="020B0609070205080204" pitchFamily="49" charset="-128"/>
              </a:rPr>
              <a:t>P </a:t>
            </a:r>
            <a:r>
              <a:rPr lang="nn-NO" altLang="ja-JP" sz="2300" dirty="0">
                <a:solidFill>
                  <a:srgbClr val="000000"/>
                </a:solidFill>
                <a:latin typeface="ＭＳ ゴシック" panose="020B0609070205080204" pitchFamily="49" charset="-128"/>
                <a:ea typeface="ＭＳ ゴシック" panose="020B0609070205080204" pitchFamily="49" charset="-128"/>
              </a:rPr>
              <a:t>= P + 128;</a:t>
            </a:r>
          </a:p>
          <a:p>
            <a:pPr marL="0" indent="0" algn="just">
              <a:buNone/>
            </a:pPr>
            <a:endParaRPr lang="ja-JP" altLang="en-US" sz="2300" dirty="0">
              <a:solidFill>
                <a:srgbClr val="000000"/>
              </a:solidFill>
              <a:latin typeface="ＭＳ ゴシック" panose="020B0609070205080204" pitchFamily="49" charset="-128"/>
              <a:ea typeface="ＭＳ ゴシック" panose="020B0609070205080204" pitchFamily="49" charset="-128"/>
            </a:endParaRPr>
          </a:p>
          <a:p>
            <a:pPr marL="0" indent="0" algn="just">
              <a:buNone/>
            </a:pPr>
            <a:r>
              <a:rPr lang="en-US" altLang="ja-JP" sz="2300" dirty="0" smtClean="0">
                <a:solidFill>
                  <a:srgbClr val="0000FF"/>
                </a:solidFill>
                <a:latin typeface="ＭＳ ゴシック" panose="020B0609070205080204" pitchFamily="49" charset="-128"/>
                <a:ea typeface="ＭＳ ゴシック" panose="020B0609070205080204" pitchFamily="49" charset="-128"/>
              </a:rPr>
              <a:t>	if</a:t>
            </a:r>
            <a:r>
              <a:rPr lang="en-US" altLang="ja-JP" sz="2300" dirty="0" smtClean="0">
                <a:solidFill>
                  <a:srgbClr val="000000"/>
                </a:solidFill>
                <a:latin typeface="ＭＳ ゴシック" panose="020B0609070205080204" pitchFamily="49" charset="-128"/>
                <a:ea typeface="ＭＳ ゴシック" panose="020B0609070205080204" pitchFamily="49" charset="-128"/>
              </a:rPr>
              <a:t> </a:t>
            </a:r>
            <a:r>
              <a:rPr lang="en-US" altLang="ja-JP" sz="2300" dirty="0">
                <a:solidFill>
                  <a:srgbClr val="000000"/>
                </a:solidFill>
                <a:latin typeface="ＭＳ ゴシック" panose="020B0609070205080204" pitchFamily="49" charset="-128"/>
                <a:ea typeface="ＭＳ ゴシック" panose="020B0609070205080204" pitchFamily="49" charset="-128"/>
              </a:rPr>
              <a:t>(P&gt;255) { P = 255; </a:t>
            </a:r>
            <a:r>
              <a:rPr lang="en-US" altLang="ja-JP" sz="2300" dirty="0" smtClean="0">
                <a:solidFill>
                  <a:srgbClr val="000000"/>
                </a:solidFill>
                <a:latin typeface="ＭＳ ゴシック" panose="020B0609070205080204" pitchFamily="49" charset="-128"/>
                <a:ea typeface="ＭＳ ゴシック" panose="020B0609070205080204" pitchFamily="49" charset="-128"/>
              </a:rPr>
              <a:t>}</a:t>
            </a:r>
          </a:p>
          <a:p>
            <a:pPr marL="0" indent="0" algn="just">
              <a:buNone/>
            </a:pPr>
            <a:r>
              <a:rPr lang="en-US" altLang="ja-JP" sz="2300" dirty="0">
                <a:solidFill>
                  <a:srgbClr val="000000"/>
                </a:solidFill>
                <a:latin typeface="ＭＳ ゴシック" panose="020B0609070205080204" pitchFamily="49" charset="-128"/>
                <a:ea typeface="ＭＳ ゴシック" panose="020B0609070205080204" pitchFamily="49" charset="-128"/>
              </a:rPr>
              <a:t>	</a:t>
            </a:r>
            <a:r>
              <a:rPr lang="en-US" altLang="ja-JP" sz="2300" dirty="0" smtClean="0">
                <a:solidFill>
                  <a:srgbClr val="0000FF"/>
                </a:solidFill>
                <a:latin typeface="ＭＳ ゴシック" panose="020B0609070205080204" pitchFamily="49" charset="-128"/>
                <a:ea typeface="ＭＳ ゴシック" panose="020B0609070205080204" pitchFamily="49" charset="-128"/>
              </a:rPr>
              <a:t>if</a:t>
            </a:r>
            <a:r>
              <a:rPr lang="en-US" altLang="ja-JP" sz="2300" dirty="0" smtClean="0">
                <a:solidFill>
                  <a:srgbClr val="000000"/>
                </a:solidFill>
                <a:latin typeface="ＭＳ ゴシック" panose="020B0609070205080204" pitchFamily="49" charset="-128"/>
                <a:ea typeface="ＭＳ ゴシック" panose="020B0609070205080204" pitchFamily="49" charset="-128"/>
              </a:rPr>
              <a:t> </a:t>
            </a:r>
            <a:r>
              <a:rPr lang="en-US" altLang="ja-JP" sz="2300" dirty="0">
                <a:solidFill>
                  <a:srgbClr val="000000"/>
                </a:solidFill>
                <a:latin typeface="ＭＳ ゴシック" panose="020B0609070205080204" pitchFamily="49" charset="-128"/>
                <a:ea typeface="ＭＳ ゴシック" panose="020B0609070205080204" pitchFamily="49" charset="-128"/>
              </a:rPr>
              <a:t>(P&lt;0) { P = 0; </a:t>
            </a:r>
            <a:r>
              <a:rPr lang="en-US" altLang="ja-JP" sz="2300" dirty="0" smtClean="0">
                <a:solidFill>
                  <a:srgbClr val="000000"/>
                </a:solidFill>
                <a:latin typeface="ＭＳ ゴシック" panose="020B0609070205080204" pitchFamily="49" charset="-128"/>
                <a:ea typeface="ＭＳ ゴシック" panose="020B0609070205080204" pitchFamily="49" charset="-128"/>
              </a:rPr>
              <a:t>}</a:t>
            </a:r>
          </a:p>
          <a:p>
            <a:pPr marL="0" indent="0" algn="just">
              <a:buNone/>
            </a:pPr>
            <a:r>
              <a:rPr lang="en-US" altLang="ja-JP" sz="2300" dirty="0">
                <a:solidFill>
                  <a:srgbClr val="000000"/>
                </a:solidFill>
                <a:latin typeface="ＭＳ ゴシック" panose="020B0609070205080204" pitchFamily="49" charset="-128"/>
                <a:ea typeface="ＭＳ ゴシック" panose="020B0609070205080204" pitchFamily="49" charset="-128"/>
              </a:rPr>
              <a:t>	</a:t>
            </a:r>
            <a:r>
              <a:rPr lang="en-US" altLang="ja-JP" sz="2300" dirty="0" smtClean="0">
                <a:solidFill>
                  <a:srgbClr val="000000"/>
                </a:solidFill>
                <a:latin typeface="ＭＳ ゴシック" panose="020B0609070205080204" pitchFamily="49" charset="-128"/>
                <a:ea typeface="ＭＳ ゴシック" panose="020B0609070205080204" pitchFamily="49" charset="-128"/>
              </a:rPr>
              <a:t>p[3</a:t>
            </a:r>
            <a:r>
              <a:rPr lang="en-US" altLang="ja-JP" sz="2300" dirty="0">
                <a:solidFill>
                  <a:srgbClr val="000000"/>
                </a:solidFill>
                <a:latin typeface="ＭＳ ゴシック" panose="020B0609070205080204" pitchFamily="49" charset="-128"/>
                <a:ea typeface="ＭＳ ゴシック" panose="020B0609070205080204" pitchFamily="49" charset="-128"/>
              </a:rPr>
              <a:t>] = P</a:t>
            </a:r>
            <a:r>
              <a:rPr lang="en-US" altLang="ja-JP" sz="2300" dirty="0" smtClean="0">
                <a:solidFill>
                  <a:srgbClr val="000000"/>
                </a:solidFill>
                <a:latin typeface="ＭＳ ゴシック" panose="020B0609070205080204" pitchFamily="49" charset="-128"/>
                <a:ea typeface="ＭＳ ゴシック" panose="020B0609070205080204" pitchFamily="49" charset="-128"/>
              </a:rPr>
              <a:t>;</a:t>
            </a:r>
            <a:endParaRPr lang="en-US" altLang="ja-JP" sz="2300" dirty="0">
              <a:solidFill>
                <a:srgbClr val="000000"/>
              </a:solidFill>
              <a:latin typeface="ＭＳ ゴシック" panose="020B0609070205080204" pitchFamily="49" charset="-128"/>
              <a:ea typeface="ＭＳ ゴシック" panose="020B0609070205080204" pitchFamily="49" charset="-128"/>
            </a:endParaRPr>
          </a:p>
          <a:p>
            <a:pPr marL="0" indent="0" algn="just">
              <a:buNone/>
            </a:pPr>
            <a:endParaRPr lang="ja-JP" altLang="en-US" sz="2300" dirty="0">
              <a:solidFill>
                <a:srgbClr val="000000"/>
              </a:solidFill>
              <a:latin typeface="ＭＳ ゴシック" panose="020B0609070205080204" pitchFamily="49" charset="-128"/>
              <a:ea typeface="ＭＳ ゴシック" panose="020B0609070205080204" pitchFamily="49" charset="-128"/>
            </a:endParaRPr>
          </a:p>
          <a:p>
            <a:pPr marL="0" indent="0" algn="just">
              <a:buNone/>
            </a:pPr>
            <a:r>
              <a:rPr lang="en-US" altLang="ja-JP" sz="2300" dirty="0" smtClean="0">
                <a:solidFill>
                  <a:srgbClr val="808080"/>
                </a:solidFill>
                <a:latin typeface="ＭＳ ゴシック" panose="020B0609070205080204" pitchFamily="49" charset="-128"/>
                <a:ea typeface="ＭＳ ゴシック" panose="020B0609070205080204" pitchFamily="49" charset="-128"/>
              </a:rPr>
              <a:t>	</a:t>
            </a:r>
            <a:r>
              <a:rPr lang="en-US" altLang="ja-JP" sz="2300" dirty="0" err="1" smtClean="0">
                <a:solidFill>
                  <a:srgbClr val="808080"/>
                </a:solidFill>
                <a:latin typeface="ＭＳ ゴシック" panose="020B0609070205080204" pitchFamily="49" charset="-128"/>
                <a:ea typeface="ＭＳ ゴシック" panose="020B0609070205080204" pitchFamily="49" charset="-128"/>
              </a:rPr>
              <a:t>img</a:t>
            </a:r>
            <a:r>
              <a:rPr lang="en-US" altLang="ja-JP" sz="2300" dirty="0" smtClean="0">
                <a:solidFill>
                  <a:srgbClr val="000000"/>
                </a:solidFill>
                <a:latin typeface="ＭＳ ゴシック" panose="020B0609070205080204" pitchFamily="49" charset="-128"/>
                <a:ea typeface="ＭＳ ゴシック" panose="020B0609070205080204" pitchFamily="49" charset="-128"/>
              </a:rPr>
              <a:t>-</a:t>
            </a:r>
            <a:r>
              <a:rPr lang="en-US" altLang="ja-JP" sz="2300" dirty="0">
                <a:solidFill>
                  <a:srgbClr val="000000"/>
                </a:solidFill>
                <a:latin typeface="ＭＳ ゴシック" panose="020B0609070205080204" pitchFamily="49" charset="-128"/>
                <a:ea typeface="ＭＳ ゴシック" panose="020B0609070205080204" pitchFamily="49" charset="-128"/>
              </a:rPr>
              <a:t>&gt;</a:t>
            </a:r>
            <a:r>
              <a:rPr lang="en-US" altLang="ja-JP" sz="2300" dirty="0" err="1">
                <a:solidFill>
                  <a:srgbClr val="000000"/>
                </a:solidFill>
                <a:latin typeface="ＭＳ ゴシック" panose="020B0609070205080204" pitchFamily="49" charset="-128"/>
                <a:ea typeface="ＭＳ ゴシック" panose="020B0609070205080204" pitchFamily="49" charset="-128"/>
              </a:rPr>
              <a:t>imageData</a:t>
            </a:r>
            <a:r>
              <a:rPr lang="en-US" altLang="ja-JP" sz="2300" dirty="0">
                <a:solidFill>
                  <a:srgbClr val="000000"/>
                </a:solidFill>
                <a:latin typeface="ＭＳ ゴシック" panose="020B0609070205080204" pitchFamily="49" charset="-128"/>
                <a:ea typeface="ＭＳ ゴシック" panose="020B0609070205080204" pitchFamily="49" charset="-128"/>
              </a:rPr>
              <a:t>[</a:t>
            </a:r>
            <a:r>
              <a:rPr lang="en-US" altLang="ja-JP" sz="2300" dirty="0" err="1">
                <a:solidFill>
                  <a:srgbClr val="808080"/>
                </a:solidFill>
                <a:latin typeface="ＭＳ ゴシック" panose="020B0609070205080204" pitchFamily="49" charset="-128"/>
                <a:ea typeface="ＭＳ ゴシック" panose="020B0609070205080204" pitchFamily="49" charset="-128"/>
              </a:rPr>
              <a:t>img</a:t>
            </a:r>
            <a:r>
              <a:rPr lang="en-US" altLang="ja-JP" sz="2300" dirty="0">
                <a:solidFill>
                  <a:srgbClr val="000000"/>
                </a:solidFill>
                <a:latin typeface="ＭＳ ゴシック" panose="020B0609070205080204" pitchFamily="49" charset="-128"/>
                <a:ea typeface="ＭＳ ゴシック" panose="020B0609070205080204" pitchFamily="49" charset="-128"/>
              </a:rPr>
              <a:t>-&gt;</a:t>
            </a:r>
            <a:r>
              <a:rPr lang="en-US" altLang="ja-JP" sz="2300" dirty="0" err="1">
                <a:solidFill>
                  <a:srgbClr val="000000"/>
                </a:solidFill>
                <a:latin typeface="ＭＳ ゴシック" panose="020B0609070205080204" pitchFamily="49" charset="-128"/>
                <a:ea typeface="ＭＳ ゴシック" panose="020B0609070205080204" pitchFamily="49" charset="-128"/>
              </a:rPr>
              <a:t>widthStep</a:t>
            </a:r>
            <a:r>
              <a:rPr lang="en-US" altLang="ja-JP" sz="2300" dirty="0">
                <a:solidFill>
                  <a:srgbClr val="000000"/>
                </a:solidFill>
                <a:latin typeface="ＭＳ ゴシック" panose="020B0609070205080204" pitchFamily="49" charset="-128"/>
                <a:ea typeface="ＭＳ ゴシック" panose="020B0609070205080204" pitchFamily="49" charset="-128"/>
              </a:rPr>
              <a:t>* y + x * 3] = p[3];  </a:t>
            </a:r>
            <a:r>
              <a:rPr lang="en-US" altLang="ja-JP" sz="2300" dirty="0">
                <a:solidFill>
                  <a:srgbClr val="008000"/>
                </a:solidFill>
                <a:latin typeface="ＭＳ ゴシック" panose="020B0609070205080204" pitchFamily="49" charset="-128"/>
                <a:ea typeface="ＭＳ ゴシック" panose="020B0609070205080204" pitchFamily="49" charset="-128"/>
              </a:rPr>
              <a:t>//B</a:t>
            </a:r>
            <a:r>
              <a:rPr lang="ja-JP" altLang="en-US" sz="2300" dirty="0">
                <a:solidFill>
                  <a:srgbClr val="008000"/>
                </a:solidFill>
                <a:latin typeface="ＭＳ ゴシック" panose="020B0609070205080204" pitchFamily="49" charset="-128"/>
                <a:ea typeface="ＭＳ ゴシック" panose="020B0609070205080204" pitchFamily="49" charset="-128"/>
              </a:rPr>
              <a:t>へ代入</a:t>
            </a:r>
            <a:endParaRPr lang="ja-JP" altLang="en-US" sz="2300" dirty="0">
              <a:solidFill>
                <a:srgbClr val="000000"/>
              </a:solidFill>
              <a:latin typeface="ＭＳ ゴシック" panose="020B0609070205080204" pitchFamily="49" charset="-128"/>
              <a:ea typeface="ＭＳ ゴシック" panose="020B0609070205080204" pitchFamily="49" charset="-128"/>
            </a:endParaRPr>
          </a:p>
          <a:p>
            <a:pPr marL="0" indent="0" algn="just">
              <a:buNone/>
            </a:pPr>
            <a:r>
              <a:rPr lang="en-US" altLang="ja-JP" sz="2300" dirty="0" smtClean="0">
                <a:solidFill>
                  <a:srgbClr val="808080"/>
                </a:solidFill>
                <a:latin typeface="ＭＳ ゴシック" panose="020B0609070205080204" pitchFamily="49" charset="-128"/>
                <a:ea typeface="ＭＳ ゴシック" panose="020B0609070205080204" pitchFamily="49" charset="-128"/>
              </a:rPr>
              <a:t>	</a:t>
            </a:r>
            <a:r>
              <a:rPr lang="en-US" altLang="ja-JP" sz="2300" dirty="0" err="1" smtClean="0">
                <a:solidFill>
                  <a:srgbClr val="808080"/>
                </a:solidFill>
                <a:latin typeface="ＭＳ ゴシック" panose="020B0609070205080204" pitchFamily="49" charset="-128"/>
                <a:ea typeface="ＭＳ ゴシック" panose="020B0609070205080204" pitchFamily="49" charset="-128"/>
              </a:rPr>
              <a:t>img</a:t>
            </a:r>
            <a:r>
              <a:rPr lang="en-US" altLang="ja-JP" sz="2300" dirty="0" smtClean="0">
                <a:solidFill>
                  <a:srgbClr val="000000"/>
                </a:solidFill>
                <a:latin typeface="ＭＳ ゴシック" panose="020B0609070205080204" pitchFamily="49" charset="-128"/>
                <a:ea typeface="ＭＳ ゴシック" panose="020B0609070205080204" pitchFamily="49" charset="-128"/>
              </a:rPr>
              <a:t>-</a:t>
            </a:r>
            <a:r>
              <a:rPr lang="en-US" altLang="ja-JP" sz="2300" dirty="0">
                <a:solidFill>
                  <a:srgbClr val="000000"/>
                </a:solidFill>
                <a:latin typeface="ＭＳ ゴシック" panose="020B0609070205080204" pitchFamily="49" charset="-128"/>
                <a:ea typeface="ＭＳ ゴシック" panose="020B0609070205080204" pitchFamily="49" charset="-128"/>
              </a:rPr>
              <a:t>&gt;</a:t>
            </a:r>
            <a:r>
              <a:rPr lang="en-US" altLang="ja-JP" sz="2300" dirty="0" err="1">
                <a:solidFill>
                  <a:srgbClr val="000000"/>
                </a:solidFill>
                <a:latin typeface="ＭＳ ゴシック" panose="020B0609070205080204" pitchFamily="49" charset="-128"/>
                <a:ea typeface="ＭＳ ゴシック" panose="020B0609070205080204" pitchFamily="49" charset="-128"/>
              </a:rPr>
              <a:t>imageData</a:t>
            </a:r>
            <a:r>
              <a:rPr lang="en-US" altLang="ja-JP" sz="2300" dirty="0">
                <a:solidFill>
                  <a:srgbClr val="000000"/>
                </a:solidFill>
                <a:latin typeface="ＭＳ ゴシック" panose="020B0609070205080204" pitchFamily="49" charset="-128"/>
                <a:ea typeface="ＭＳ ゴシック" panose="020B0609070205080204" pitchFamily="49" charset="-128"/>
              </a:rPr>
              <a:t>[</a:t>
            </a:r>
            <a:r>
              <a:rPr lang="en-US" altLang="ja-JP" sz="2300" dirty="0" err="1">
                <a:solidFill>
                  <a:srgbClr val="808080"/>
                </a:solidFill>
                <a:latin typeface="ＭＳ ゴシック" panose="020B0609070205080204" pitchFamily="49" charset="-128"/>
                <a:ea typeface="ＭＳ ゴシック" panose="020B0609070205080204" pitchFamily="49" charset="-128"/>
              </a:rPr>
              <a:t>img</a:t>
            </a:r>
            <a:r>
              <a:rPr lang="en-US" altLang="ja-JP" sz="2300" dirty="0">
                <a:solidFill>
                  <a:srgbClr val="000000"/>
                </a:solidFill>
                <a:latin typeface="ＭＳ ゴシック" panose="020B0609070205080204" pitchFamily="49" charset="-128"/>
                <a:ea typeface="ＭＳ ゴシック" panose="020B0609070205080204" pitchFamily="49" charset="-128"/>
              </a:rPr>
              <a:t>-&gt;</a:t>
            </a:r>
            <a:r>
              <a:rPr lang="en-US" altLang="ja-JP" sz="2300" dirty="0" err="1">
                <a:solidFill>
                  <a:srgbClr val="000000"/>
                </a:solidFill>
                <a:latin typeface="ＭＳ ゴシック" panose="020B0609070205080204" pitchFamily="49" charset="-128"/>
                <a:ea typeface="ＭＳ ゴシック" panose="020B0609070205080204" pitchFamily="49" charset="-128"/>
              </a:rPr>
              <a:t>widthStep</a:t>
            </a:r>
            <a:r>
              <a:rPr lang="en-US" altLang="ja-JP" sz="2300" dirty="0">
                <a:solidFill>
                  <a:srgbClr val="000000"/>
                </a:solidFill>
                <a:latin typeface="ＭＳ ゴシック" panose="020B0609070205080204" pitchFamily="49" charset="-128"/>
                <a:ea typeface="ＭＳ ゴシック" panose="020B0609070205080204" pitchFamily="49" charset="-128"/>
              </a:rPr>
              <a:t>* y + x * 3 + 1] = p[3];  </a:t>
            </a:r>
            <a:r>
              <a:rPr lang="en-US" altLang="ja-JP" sz="2300" dirty="0">
                <a:solidFill>
                  <a:srgbClr val="008000"/>
                </a:solidFill>
                <a:latin typeface="ＭＳ ゴシック" panose="020B0609070205080204" pitchFamily="49" charset="-128"/>
                <a:ea typeface="ＭＳ ゴシック" panose="020B0609070205080204" pitchFamily="49" charset="-128"/>
              </a:rPr>
              <a:t>//G</a:t>
            </a:r>
            <a:r>
              <a:rPr lang="ja-JP" altLang="en-US" sz="2300" dirty="0">
                <a:solidFill>
                  <a:srgbClr val="008000"/>
                </a:solidFill>
                <a:latin typeface="ＭＳ ゴシック" panose="020B0609070205080204" pitchFamily="49" charset="-128"/>
                <a:ea typeface="ＭＳ ゴシック" panose="020B0609070205080204" pitchFamily="49" charset="-128"/>
              </a:rPr>
              <a:t>へ代入</a:t>
            </a:r>
            <a:endParaRPr lang="ja-JP" altLang="en-US" sz="2300" dirty="0">
              <a:solidFill>
                <a:srgbClr val="000000"/>
              </a:solidFill>
              <a:latin typeface="ＭＳ ゴシック" panose="020B0609070205080204" pitchFamily="49" charset="-128"/>
              <a:ea typeface="ＭＳ ゴシック" panose="020B0609070205080204" pitchFamily="49" charset="-128"/>
            </a:endParaRPr>
          </a:p>
          <a:p>
            <a:pPr marL="0" indent="0" algn="just">
              <a:buNone/>
            </a:pPr>
            <a:r>
              <a:rPr lang="en-US" altLang="ja-JP" sz="2300" dirty="0" smtClean="0">
                <a:solidFill>
                  <a:srgbClr val="808080"/>
                </a:solidFill>
                <a:latin typeface="ＭＳ ゴシック" panose="020B0609070205080204" pitchFamily="49" charset="-128"/>
                <a:ea typeface="ＭＳ ゴシック" panose="020B0609070205080204" pitchFamily="49" charset="-128"/>
              </a:rPr>
              <a:t>	</a:t>
            </a:r>
            <a:r>
              <a:rPr lang="en-US" altLang="ja-JP" sz="2300" dirty="0" err="1" smtClean="0">
                <a:solidFill>
                  <a:srgbClr val="808080"/>
                </a:solidFill>
                <a:latin typeface="ＭＳ ゴシック" panose="020B0609070205080204" pitchFamily="49" charset="-128"/>
                <a:ea typeface="ＭＳ ゴシック" panose="020B0609070205080204" pitchFamily="49" charset="-128"/>
              </a:rPr>
              <a:t>img</a:t>
            </a:r>
            <a:r>
              <a:rPr lang="en-US" altLang="ja-JP" sz="2300" dirty="0" smtClean="0">
                <a:solidFill>
                  <a:srgbClr val="000000"/>
                </a:solidFill>
                <a:latin typeface="ＭＳ ゴシック" panose="020B0609070205080204" pitchFamily="49" charset="-128"/>
                <a:ea typeface="ＭＳ ゴシック" panose="020B0609070205080204" pitchFamily="49" charset="-128"/>
              </a:rPr>
              <a:t>-</a:t>
            </a:r>
            <a:r>
              <a:rPr lang="en-US" altLang="ja-JP" sz="2300" dirty="0">
                <a:solidFill>
                  <a:srgbClr val="000000"/>
                </a:solidFill>
                <a:latin typeface="ＭＳ ゴシック" panose="020B0609070205080204" pitchFamily="49" charset="-128"/>
                <a:ea typeface="ＭＳ ゴシック" panose="020B0609070205080204" pitchFamily="49" charset="-128"/>
              </a:rPr>
              <a:t>&gt;</a:t>
            </a:r>
            <a:r>
              <a:rPr lang="en-US" altLang="ja-JP" sz="2300" dirty="0" err="1">
                <a:solidFill>
                  <a:srgbClr val="000000"/>
                </a:solidFill>
                <a:latin typeface="ＭＳ ゴシック" panose="020B0609070205080204" pitchFamily="49" charset="-128"/>
                <a:ea typeface="ＭＳ ゴシック" panose="020B0609070205080204" pitchFamily="49" charset="-128"/>
              </a:rPr>
              <a:t>imageData</a:t>
            </a:r>
            <a:r>
              <a:rPr lang="en-US" altLang="ja-JP" sz="2300" dirty="0">
                <a:solidFill>
                  <a:srgbClr val="000000"/>
                </a:solidFill>
                <a:latin typeface="ＭＳ ゴシック" panose="020B0609070205080204" pitchFamily="49" charset="-128"/>
                <a:ea typeface="ＭＳ ゴシック" panose="020B0609070205080204" pitchFamily="49" charset="-128"/>
              </a:rPr>
              <a:t>[</a:t>
            </a:r>
            <a:r>
              <a:rPr lang="en-US" altLang="ja-JP" sz="2300" dirty="0" err="1">
                <a:solidFill>
                  <a:srgbClr val="808080"/>
                </a:solidFill>
                <a:latin typeface="ＭＳ ゴシック" panose="020B0609070205080204" pitchFamily="49" charset="-128"/>
                <a:ea typeface="ＭＳ ゴシック" panose="020B0609070205080204" pitchFamily="49" charset="-128"/>
              </a:rPr>
              <a:t>img</a:t>
            </a:r>
            <a:r>
              <a:rPr lang="en-US" altLang="ja-JP" sz="2300" dirty="0">
                <a:solidFill>
                  <a:srgbClr val="000000"/>
                </a:solidFill>
                <a:latin typeface="ＭＳ ゴシック" panose="020B0609070205080204" pitchFamily="49" charset="-128"/>
                <a:ea typeface="ＭＳ ゴシック" panose="020B0609070205080204" pitchFamily="49" charset="-128"/>
              </a:rPr>
              <a:t>-&gt;</a:t>
            </a:r>
            <a:r>
              <a:rPr lang="en-US" altLang="ja-JP" sz="2300" dirty="0" err="1">
                <a:solidFill>
                  <a:srgbClr val="000000"/>
                </a:solidFill>
                <a:latin typeface="ＭＳ ゴシック" panose="020B0609070205080204" pitchFamily="49" charset="-128"/>
                <a:ea typeface="ＭＳ ゴシック" panose="020B0609070205080204" pitchFamily="49" charset="-128"/>
              </a:rPr>
              <a:t>widthStep</a:t>
            </a:r>
            <a:r>
              <a:rPr lang="en-US" altLang="ja-JP" sz="2300" dirty="0">
                <a:solidFill>
                  <a:srgbClr val="000000"/>
                </a:solidFill>
                <a:latin typeface="ＭＳ ゴシック" panose="020B0609070205080204" pitchFamily="49" charset="-128"/>
                <a:ea typeface="ＭＳ ゴシック" panose="020B0609070205080204" pitchFamily="49" charset="-128"/>
              </a:rPr>
              <a:t>* y + x * 3 + 2] = p[3];  </a:t>
            </a:r>
            <a:r>
              <a:rPr lang="en-US" altLang="ja-JP" sz="2300" dirty="0">
                <a:solidFill>
                  <a:srgbClr val="008000"/>
                </a:solidFill>
                <a:latin typeface="ＭＳ ゴシック" panose="020B0609070205080204" pitchFamily="49" charset="-128"/>
                <a:ea typeface="ＭＳ ゴシック" panose="020B0609070205080204" pitchFamily="49" charset="-128"/>
              </a:rPr>
              <a:t>//R</a:t>
            </a:r>
            <a:r>
              <a:rPr lang="ja-JP" altLang="en-US" sz="2300" dirty="0">
                <a:solidFill>
                  <a:srgbClr val="008000"/>
                </a:solidFill>
                <a:latin typeface="ＭＳ ゴシック" panose="020B0609070205080204" pitchFamily="49" charset="-128"/>
                <a:ea typeface="ＭＳ ゴシック" panose="020B0609070205080204" pitchFamily="49" charset="-128"/>
              </a:rPr>
              <a:t>へ代入 </a:t>
            </a:r>
            <a:endParaRPr lang="ja-JP" altLang="en-US" sz="2300" dirty="0">
              <a:solidFill>
                <a:srgbClr val="000000"/>
              </a:solidFill>
              <a:latin typeface="ＭＳ ゴシック" panose="020B0609070205080204" pitchFamily="49" charset="-128"/>
              <a:ea typeface="ＭＳ ゴシック" panose="020B0609070205080204" pitchFamily="49" charset="-128"/>
            </a:endParaRPr>
          </a:p>
          <a:p>
            <a:pPr marL="0" indent="0" algn="just">
              <a:buNone/>
            </a:pPr>
            <a:endParaRPr lang="ja-JP" altLang="en-US" sz="2300" dirty="0">
              <a:solidFill>
                <a:srgbClr val="000000"/>
              </a:solidFill>
              <a:latin typeface="ＭＳ ゴシック" panose="020B0609070205080204" pitchFamily="49" charset="-128"/>
              <a:ea typeface="ＭＳ ゴシック" panose="020B0609070205080204" pitchFamily="49" charset="-128"/>
            </a:endParaRPr>
          </a:p>
          <a:p>
            <a:pPr marL="0" indent="0" algn="just">
              <a:buNone/>
            </a:pPr>
            <a:r>
              <a:rPr lang="en-US" altLang="ja-JP" sz="2300" dirty="0" smtClean="0">
                <a:solidFill>
                  <a:srgbClr val="008000"/>
                </a:solidFill>
                <a:latin typeface="ＭＳ ゴシック" panose="020B0609070205080204" pitchFamily="49" charset="-128"/>
                <a:ea typeface="ＭＳ ゴシック" panose="020B0609070205080204" pitchFamily="49" charset="-128"/>
              </a:rPr>
              <a:t>//***&lt;</a:t>
            </a:r>
            <a:r>
              <a:rPr lang="ja-JP" altLang="en-US" sz="2300" dirty="0">
                <a:solidFill>
                  <a:srgbClr val="008000"/>
                </a:solidFill>
                <a:latin typeface="ＭＳ ゴシック" panose="020B0609070205080204" pitchFamily="49" charset="-128"/>
                <a:ea typeface="ＭＳ ゴシック" panose="020B0609070205080204" pitchFamily="49" charset="-128"/>
              </a:rPr>
              <a:t>ソーベルフィルタ</a:t>
            </a:r>
            <a:r>
              <a:rPr lang="ja-JP" altLang="en-US" sz="2300" dirty="0" smtClean="0">
                <a:solidFill>
                  <a:srgbClr val="008000"/>
                </a:solidFill>
                <a:latin typeface="ＭＳ ゴシック" panose="020B0609070205080204" pitchFamily="49" charset="-128"/>
                <a:ea typeface="ＭＳ ゴシック" panose="020B0609070205080204" pitchFamily="49" charset="-128"/>
              </a:rPr>
              <a:t>：</a:t>
            </a:r>
            <a:r>
              <a:rPr lang="ja-JP" altLang="en-US" sz="2300" dirty="0">
                <a:solidFill>
                  <a:srgbClr val="008000"/>
                </a:solidFill>
                <a:latin typeface="ＭＳ ゴシック" panose="020B0609070205080204" pitchFamily="49" charset="-128"/>
                <a:ea typeface="ＭＳ ゴシック" panose="020B0609070205080204" pitchFamily="49" charset="-128"/>
              </a:rPr>
              <a:t>垂直</a:t>
            </a:r>
            <a:r>
              <a:rPr lang="en-US" altLang="ja-JP" sz="2300" dirty="0" smtClean="0">
                <a:solidFill>
                  <a:srgbClr val="008000"/>
                </a:solidFill>
                <a:latin typeface="ＭＳ ゴシック" panose="020B0609070205080204" pitchFamily="49" charset="-128"/>
                <a:ea typeface="ＭＳ ゴシック" panose="020B0609070205080204" pitchFamily="49" charset="-128"/>
              </a:rPr>
              <a:t>&gt;***/</a:t>
            </a:r>
            <a:endParaRPr lang="ja-JP" altLang="en-US" sz="2300" dirty="0">
              <a:solidFill>
                <a:srgbClr val="000000"/>
              </a:solidFill>
              <a:latin typeface="ＭＳ ゴシック" panose="020B0609070205080204" pitchFamily="49" charset="-128"/>
              <a:ea typeface="ＭＳ ゴシック" panose="020B0609070205080204" pitchFamily="49" charset="-128"/>
            </a:endParaRPr>
          </a:p>
          <a:p>
            <a:pPr marL="0" indent="0">
              <a:buNone/>
            </a:pP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89880677"/>
              </p:ext>
            </p:extLst>
          </p:nvPr>
        </p:nvGraphicFramePr>
        <p:xfrm>
          <a:off x="4894658" y="4391025"/>
          <a:ext cx="2057400" cy="2057400"/>
        </p:xfrm>
        <a:graphic>
          <a:graphicData uri="http://schemas.openxmlformats.org/drawingml/2006/table">
            <a:tbl>
              <a:tblPr/>
              <a:tblGrid>
                <a:gridCol w="685800"/>
                <a:gridCol w="685800"/>
                <a:gridCol w="685800"/>
              </a:tblGrid>
              <a:tr h="695325">
                <a:tc>
                  <a:txBody>
                    <a:bodyPr/>
                    <a:lstStyle/>
                    <a:p>
                      <a:pPr algn="ctr" fontAlgn="ct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85800">
                <a:tc>
                  <a:txBody>
                    <a:bodyPr/>
                    <a:lstStyle/>
                    <a:p>
                      <a:pPr algn="ctr" fontAlgn="ctr"/>
                      <a:r>
                        <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76275">
                <a:tc>
                  <a:txBody>
                    <a:bodyPr/>
                    <a:lstStyle/>
                    <a:p>
                      <a:pPr algn="ctr" fontAlgn="ctr"/>
                      <a:r>
                        <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3968758001"/>
              </p:ext>
            </p:extLst>
          </p:nvPr>
        </p:nvGraphicFramePr>
        <p:xfrm>
          <a:off x="1829991" y="4391025"/>
          <a:ext cx="2057400" cy="2057400"/>
        </p:xfrm>
        <a:graphic>
          <a:graphicData uri="http://schemas.openxmlformats.org/drawingml/2006/table">
            <a:tbl>
              <a:tblPr/>
              <a:tblGrid>
                <a:gridCol w="685800"/>
                <a:gridCol w="685800"/>
                <a:gridCol w="685800"/>
              </a:tblGrid>
              <a:tr h="695325">
                <a:tc>
                  <a:txBody>
                    <a:bodyPr/>
                    <a:lstStyle/>
                    <a:p>
                      <a:pPr algn="ctr" fontAlgn="ctr"/>
                      <a:r>
                        <a:rPr lang="en-US" sz="1100" b="0" i="0" u="none" strike="noStrike" dirty="0">
                          <a:solidFill>
                            <a:srgbClr val="FF0000"/>
                          </a:solidFill>
                          <a:effectLst/>
                          <a:latin typeface="ＭＳ Ｐゴシック" panose="020B0600070205080204" pitchFamily="50" charset="-128"/>
                          <a:ea typeface="ＭＳ Ｐゴシック" panose="020B0600070205080204" pitchFamily="50" charset="-128"/>
                        </a:rPr>
                        <a:t>p[0]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FF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FF0000"/>
                          </a:solidFill>
                          <a:effectLst/>
                          <a:latin typeface="ＭＳ Ｐゴシック" panose="020B0600070205080204" pitchFamily="50" charset="-128"/>
                          <a:ea typeface="ＭＳ Ｐゴシック" panose="020B0600070205080204" pitchFamily="50" charset="-128"/>
                        </a:rPr>
                        <a:t>p[3]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85800">
                <a:tc>
                  <a:txBody>
                    <a:bodyPr/>
                    <a:lstStyle/>
                    <a:p>
                      <a:pPr algn="ctr" fontAlgn="ctr"/>
                      <a:r>
                        <a:rPr lang="en-US" sz="1100" b="0" i="0" u="none" strike="noStrike">
                          <a:solidFill>
                            <a:srgbClr val="FF0000"/>
                          </a:solidFill>
                          <a:effectLst/>
                          <a:latin typeface="ＭＳ Ｐゴシック" panose="020B0600070205080204" pitchFamily="50" charset="-128"/>
                          <a:ea typeface="ＭＳ Ｐゴシック" panose="020B0600070205080204" pitchFamily="50" charset="-128"/>
                        </a:rPr>
                        <a:t>p[1]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FF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FF0000"/>
                          </a:solidFill>
                          <a:effectLst/>
                          <a:latin typeface="ＭＳ Ｐゴシック" panose="020B0600070205080204" pitchFamily="50" charset="-128"/>
                          <a:ea typeface="ＭＳ Ｐゴシック" panose="020B0600070205080204" pitchFamily="50" charset="-128"/>
                        </a:rPr>
                        <a:t>p[4]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76275">
                <a:tc>
                  <a:txBody>
                    <a:bodyPr/>
                    <a:lstStyle/>
                    <a:p>
                      <a:pPr algn="ctr" fontAlgn="ctr"/>
                      <a:r>
                        <a:rPr lang="en-US" sz="1100" b="0" i="0" u="none" strike="noStrike">
                          <a:solidFill>
                            <a:srgbClr val="FF0000"/>
                          </a:solidFill>
                          <a:effectLst/>
                          <a:latin typeface="ＭＳ Ｐゴシック" panose="020B0600070205080204" pitchFamily="50" charset="-128"/>
                          <a:ea typeface="ＭＳ Ｐゴシック" panose="020B0600070205080204" pitchFamily="50" charset="-128"/>
                        </a:rPr>
                        <a:t>p[2]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FF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FF0000"/>
                          </a:solidFill>
                          <a:effectLst/>
                          <a:latin typeface="ＭＳ Ｐゴシック" panose="020B0600070205080204" pitchFamily="50" charset="-128"/>
                          <a:ea typeface="ＭＳ Ｐゴシック" panose="020B0600070205080204" pitchFamily="50" charset="-128"/>
                        </a:rPr>
                        <a:t>p[5]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6" name="テキスト ボックス 5"/>
          <p:cNvSpPr txBox="1"/>
          <p:nvPr/>
        </p:nvSpPr>
        <p:spPr>
          <a:xfrm>
            <a:off x="3960018" y="5035004"/>
            <a:ext cx="862013" cy="769441"/>
          </a:xfrm>
          <a:prstGeom prst="rect">
            <a:avLst/>
          </a:prstGeom>
          <a:noFill/>
        </p:spPr>
        <p:txBody>
          <a:bodyPr wrap="square" rtlCol="0">
            <a:spAutoFit/>
          </a:bodyPr>
          <a:lstStyle/>
          <a:p>
            <a:pPr algn="ctr"/>
            <a:r>
              <a:rPr kumimoji="1" lang="en-US" altLang="ja-JP" sz="4400" dirty="0" smtClean="0"/>
              <a:t>×</a:t>
            </a:r>
            <a:endParaRPr kumimoji="1" lang="ja-JP" altLang="en-US" sz="4400" dirty="0"/>
          </a:p>
        </p:txBody>
      </p:sp>
    </p:spTree>
    <p:extLst>
      <p:ext uri="{BB962C8B-B14F-4D97-AF65-F5344CB8AC3E}">
        <p14:creationId xmlns:p14="http://schemas.microsoft.com/office/powerpoint/2010/main" val="39903861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pPr algn="ctr"/>
            <a:r>
              <a:rPr kumimoji="1" lang="ja-JP" altLang="en-US" dirty="0" smtClean="0"/>
              <a:t>処理の結果</a:t>
            </a:r>
            <a:endParaRPr kumimoji="1" lang="ja-JP" altLang="en-US" dirty="0"/>
          </a:p>
        </p:txBody>
      </p:sp>
      <p:sp>
        <p:nvSpPr>
          <p:cNvPr id="5" name="テキスト プレースホルダー 4"/>
          <p:cNvSpPr>
            <a:spLocks noGrp="1"/>
          </p:cNvSpPr>
          <p:nvPr>
            <p:ph type="body" idx="1"/>
          </p:nvPr>
        </p:nvSpPr>
        <p:spPr/>
        <p:txBody>
          <a:bodyPr/>
          <a:lstStyle/>
          <a:p>
            <a:pPr algn="ctr"/>
            <a:r>
              <a:rPr kumimoji="1" lang="ja-JP" altLang="en-US" dirty="0" smtClean="0"/>
              <a:t>入力画像</a:t>
            </a:r>
            <a:endParaRPr kumimoji="1" lang="ja-JP" altLang="en-US" dirty="0"/>
          </a:p>
        </p:txBody>
      </p:sp>
      <p:pic>
        <p:nvPicPr>
          <p:cNvPr id="9" name="コンテンツ プレースホルダー 8"/>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22312" y="2505075"/>
            <a:ext cx="3684588" cy="3684588"/>
          </a:xfrm>
        </p:spPr>
      </p:pic>
      <p:sp>
        <p:nvSpPr>
          <p:cNvPr id="7" name="テキスト プレースホルダー 6"/>
          <p:cNvSpPr>
            <a:spLocks noGrp="1"/>
          </p:cNvSpPr>
          <p:nvPr>
            <p:ph type="body" sz="quarter" idx="3"/>
          </p:nvPr>
        </p:nvSpPr>
        <p:spPr/>
        <p:txBody>
          <a:bodyPr/>
          <a:lstStyle/>
          <a:p>
            <a:pPr algn="ctr"/>
            <a:r>
              <a:rPr kumimoji="1" lang="ja-JP" altLang="en-US" dirty="0" smtClean="0"/>
              <a:t>出力画像</a:t>
            </a:r>
            <a:endParaRPr kumimoji="1" lang="ja-JP" altLang="en-US" dirty="0"/>
          </a:p>
        </p:txBody>
      </p:sp>
      <p:pic>
        <p:nvPicPr>
          <p:cNvPr id="10" name="コンテンツ プレースホルダー 9"/>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4730750" y="2505075"/>
            <a:ext cx="3684588" cy="3684588"/>
          </a:xfrm>
        </p:spPr>
      </p:pic>
    </p:spTree>
    <p:extLst>
      <p:ext uri="{BB962C8B-B14F-4D97-AF65-F5344CB8AC3E}">
        <p14:creationId xmlns:p14="http://schemas.microsoft.com/office/powerpoint/2010/main" val="8041270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448</TotalTime>
  <Words>277</Words>
  <Application>Microsoft Office PowerPoint</Application>
  <PresentationFormat>画面に合わせる (4:3)</PresentationFormat>
  <Paragraphs>138</Paragraphs>
  <Slides>10</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10</vt:i4>
      </vt:variant>
    </vt:vector>
  </HeadingPairs>
  <TitlesOfParts>
    <vt:vector size="18" baseType="lpstr">
      <vt:lpstr>ＭＳ Ｐゴシック</vt:lpstr>
      <vt:lpstr>ＭＳ Ｐ明朝</vt:lpstr>
      <vt:lpstr>ＭＳ ゴシック</vt:lpstr>
      <vt:lpstr>Arial</vt:lpstr>
      <vt:lpstr>Calibri</vt:lpstr>
      <vt:lpstr>Calibri Light</vt:lpstr>
      <vt:lpstr>Cambria Math</vt:lpstr>
      <vt:lpstr>Office テーマ</vt:lpstr>
      <vt:lpstr>ソーベルフィルタ  張研究室　　赤瀬 拓</vt:lpstr>
      <vt:lpstr>ソーベルフィルタとは</vt:lpstr>
      <vt:lpstr>ソーベルフィルタの種類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処理の結果</vt:lpstr>
      <vt:lpstr>縦方向と横方向の比較</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ソーベルフィルタ  張研究室　　赤瀬 拓</dc:title>
  <dc:creator>Taku Akase</dc:creator>
  <cp:lastModifiedBy>Taku Akase</cp:lastModifiedBy>
  <cp:revision>23</cp:revision>
  <dcterms:created xsi:type="dcterms:W3CDTF">2017-06-20T05:39:02Z</dcterms:created>
  <dcterms:modified xsi:type="dcterms:W3CDTF">2017-06-21T10:50:05Z</dcterms:modified>
</cp:coreProperties>
</file>