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2" r:id="rId2"/>
    <p:sldMasterId id="2147483726" r:id="rId3"/>
  </p:sldMasterIdLst>
  <p:notesMasterIdLst>
    <p:notesMasterId r:id="rId17"/>
  </p:notesMasterIdLst>
  <p:sldIdLst>
    <p:sldId id="258" r:id="rId4"/>
    <p:sldId id="323" r:id="rId5"/>
    <p:sldId id="329" r:id="rId6"/>
    <p:sldId id="330" r:id="rId7"/>
    <p:sldId id="332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286" r:id="rId16"/>
  </p:sldIdLst>
  <p:sldSz cx="9144000" cy="5143500" type="screen16x9"/>
  <p:notesSz cx="6858000" cy="9144000"/>
  <p:defaultTextStyle>
    <a:defPPr>
      <a:defRPr lang="zh-CN"/>
    </a:defPPr>
    <a:lvl1pPr marL="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DA4AF"/>
    <a:srgbClr val="C7B6C0"/>
    <a:srgbClr val="97AAB3"/>
    <a:srgbClr val="6F90A5"/>
    <a:srgbClr val="B9A1AD"/>
    <a:srgbClr val="C0A4B3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D2002-4238-489C-9B45-649349782C1E}" type="datetimeFigureOut">
              <a:rPr lang="zh-CN" altLang="en-US" smtClean="0"/>
              <a:pPr/>
              <a:t>2017/7/5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8400-FBA8-4252-B6B3-2206F441DC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31" indent="0">
              <a:buNone/>
              <a:defRPr sz="1800"/>
            </a:lvl2pPr>
            <a:lvl3pPr marL="685477" indent="0">
              <a:buNone/>
              <a:defRPr sz="1500"/>
            </a:lvl3pPr>
            <a:lvl4pPr marL="1028216" indent="0">
              <a:buNone/>
              <a:defRPr sz="1400"/>
            </a:lvl4pPr>
            <a:lvl5pPr marL="1370954" indent="0">
              <a:buNone/>
              <a:defRPr sz="1400"/>
            </a:lvl5pPr>
            <a:lvl6pPr marL="1713701" indent="0">
              <a:buNone/>
              <a:defRPr sz="1400"/>
            </a:lvl6pPr>
            <a:lvl7pPr marL="2056430" indent="0">
              <a:buNone/>
              <a:defRPr sz="1400"/>
            </a:lvl7pPr>
            <a:lvl8pPr marL="2399160" indent="0">
              <a:buNone/>
              <a:defRPr sz="1400"/>
            </a:lvl8pPr>
            <a:lvl9pPr marL="2741891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31" indent="0">
              <a:buNone/>
              <a:defRPr sz="1400"/>
            </a:lvl2pPr>
            <a:lvl3pPr marL="685477" indent="0">
              <a:buNone/>
              <a:defRPr sz="1200"/>
            </a:lvl3pPr>
            <a:lvl4pPr marL="1028216" indent="0">
              <a:buNone/>
              <a:defRPr sz="1100"/>
            </a:lvl4pPr>
            <a:lvl5pPr marL="1370954" indent="0">
              <a:buNone/>
              <a:defRPr sz="1100"/>
            </a:lvl5pPr>
            <a:lvl6pPr marL="1713701" indent="0">
              <a:buNone/>
              <a:defRPr sz="1100"/>
            </a:lvl6pPr>
            <a:lvl7pPr marL="2056430" indent="0">
              <a:buNone/>
              <a:defRPr sz="1100"/>
            </a:lvl7pPr>
            <a:lvl8pPr marL="2399160" indent="0">
              <a:buNone/>
              <a:defRPr sz="1100"/>
            </a:lvl8pPr>
            <a:lvl9pPr marL="274189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62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2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704" indent="0">
              <a:buNone/>
              <a:defRPr sz="1800"/>
            </a:lvl2pPr>
            <a:lvl3pPr marL="685426" indent="0">
              <a:buNone/>
              <a:defRPr sz="1500"/>
            </a:lvl3pPr>
            <a:lvl4pPr marL="1028139" indent="0">
              <a:buNone/>
              <a:defRPr sz="1400"/>
            </a:lvl4pPr>
            <a:lvl5pPr marL="1370852" indent="0">
              <a:buNone/>
              <a:defRPr sz="1400"/>
            </a:lvl5pPr>
            <a:lvl6pPr marL="1713575" indent="0">
              <a:buNone/>
              <a:defRPr sz="1400"/>
            </a:lvl6pPr>
            <a:lvl7pPr marL="2056277" indent="0">
              <a:buNone/>
              <a:defRPr sz="1400"/>
            </a:lvl7pPr>
            <a:lvl8pPr marL="2398980" indent="0">
              <a:buNone/>
              <a:defRPr sz="1400"/>
            </a:lvl8pPr>
            <a:lvl9pPr marL="2741684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704" indent="0">
              <a:buNone/>
              <a:defRPr sz="1400"/>
            </a:lvl2pPr>
            <a:lvl3pPr marL="685426" indent="0">
              <a:buNone/>
              <a:defRPr sz="1200"/>
            </a:lvl3pPr>
            <a:lvl4pPr marL="1028139" indent="0">
              <a:buNone/>
              <a:defRPr sz="1100"/>
            </a:lvl4pPr>
            <a:lvl5pPr marL="1370852" indent="0">
              <a:buNone/>
              <a:defRPr sz="1100"/>
            </a:lvl5pPr>
            <a:lvl6pPr marL="1713575" indent="0">
              <a:buNone/>
              <a:defRPr sz="1100"/>
            </a:lvl6pPr>
            <a:lvl7pPr marL="2056277" indent="0">
              <a:buNone/>
              <a:defRPr sz="1100"/>
            </a:lvl7pPr>
            <a:lvl8pPr marL="2398980" indent="0">
              <a:buNone/>
              <a:defRPr sz="1100"/>
            </a:lvl8pPr>
            <a:lvl9pPr marL="2741684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 defTabSz="685426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 defTabSz="685477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47863" y="1520667"/>
            <a:ext cx="5549265" cy="203787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7"/>
            <a:ext cx="3116580" cy="2455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6232" y="1213963"/>
            <a:ext cx="1118235" cy="64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rtlCol="0" anchor="ctr"/>
          <a:lstStyle/>
          <a:p>
            <a:pPr algn="ctr" defTabSz="685409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27" y="1448"/>
            <a:ext cx="2984659" cy="2851309"/>
          </a:xfrm>
          <a:prstGeom prst="rect">
            <a:avLst/>
          </a:prstGeom>
        </p:spPr>
      </p:pic>
      <p:sp>
        <p:nvSpPr>
          <p:cNvPr id="117" name="稻壳儿小白白(http://dwz.cn/Wu2UP)"/>
          <p:cNvSpPr>
            <a:spLocks noEditPoints="1"/>
          </p:cNvSpPr>
          <p:nvPr/>
        </p:nvSpPr>
        <p:spPr bwMode="auto">
          <a:xfrm>
            <a:off x="4349592" y="1262064"/>
            <a:ext cx="643414" cy="498634"/>
          </a:xfrm>
          <a:custGeom>
            <a:avLst/>
            <a:gdLst>
              <a:gd name="T0" fmla="*/ 8 w 47"/>
              <a:gd name="T1" fmla="*/ 23 h 36"/>
              <a:gd name="T2" fmla="*/ 15 w 47"/>
              <a:gd name="T3" fmla="*/ 31 h 36"/>
              <a:gd name="T4" fmla="*/ 23 w 47"/>
              <a:gd name="T5" fmla="*/ 36 h 36"/>
              <a:gd name="T6" fmla="*/ 32 w 47"/>
              <a:gd name="T7" fmla="*/ 32 h 36"/>
              <a:gd name="T8" fmla="*/ 36 w 47"/>
              <a:gd name="T9" fmla="*/ 25 h 36"/>
              <a:gd name="T10" fmla="*/ 23 w 47"/>
              <a:gd name="T11" fmla="*/ 31 h 36"/>
              <a:gd name="T12" fmla="*/ 8 w 47"/>
              <a:gd name="T13" fmla="*/ 23 h 36"/>
              <a:gd name="T14" fmla="*/ 46 w 47"/>
              <a:gd name="T15" fmla="*/ 11 h 36"/>
              <a:gd name="T16" fmla="*/ 26 w 47"/>
              <a:gd name="T17" fmla="*/ 1 h 36"/>
              <a:gd name="T18" fmla="*/ 21 w 47"/>
              <a:gd name="T19" fmla="*/ 1 h 36"/>
              <a:gd name="T20" fmla="*/ 1 w 47"/>
              <a:gd name="T21" fmla="*/ 11 h 36"/>
              <a:gd name="T22" fmla="*/ 1 w 47"/>
              <a:gd name="T23" fmla="*/ 15 h 36"/>
              <a:gd name="T24" fmla="*/ 21 w 47"/>
              <a:gd name="T25" fmla="*/ 26 h 36"/>
              <a:gd name="T26" fmla="*/ 26 w 47"/>
              <a:gd name="T27" fmla="*/ 26 h 36"/>
              <a:gd name="T28" fmla="*/ 39 w 47"/>
              <a:gd name="T29" fmla="*/ 18 h 36"/>
              <a:gd name="T30" fmla="*/ 25 w 47"/>
              <a:gd name="T31" fmla="*/ 15 h 36"/>
              <a:gd name="T32" fmla="*/ 23 w 47"/>
              <a:gd name="T33" fmla="*/ 15 h 36"/>
              <a:gd name="T34" fmla="*/ 19 w 47"/>
              <a:gd name="T35" fmla="*/ 13 h 36"/>
              <a:gd name="T36" fmla="*/ 23 w 47"/>
              <a:gd name="T37" fmla="*/ 10 h 36"/>
              <a:gd name="T38" fmla="*/ 28 w 47"/>
              <a:gd name="T39" fmla="*/ 12 h 36"/>
              <a:gd name="T40" fmla="*/ 42 w 47"/>
              <a:gd name="T41" fmla="*/ 17 h 36"/>
              <a:gd name="T42" fmla="*/ 46 w 47"/>
              <a:gd name="T43" fmla="*/ 15 h 36"/>
              <a:gd name="T44" fmla="*/ 46 w 47"/>
              <a:gd name="T45" fmla="*/ 11 h 36"/>
              <a:gd name="T46" fmla="*/ 40 w 47"/>
              <a:gd name="T47" fmla="*/ 32 h 36"/>
              <a:gd name="T48" fmla="*/ 43 w 47"/>
              <a:gd name="T49" fmla="*/ 32 h 36"/>
              <a:gd name="T50" fmla="*/ 42 w 47"/>
              <a:gd name="T51" fmla="*/ 17 h 36"/>
              <a:gd name="T52" fmla="*/ 39 w 47"/>
              <a:gd name="T53" fmla="*/ 18 h 36"/>
              <a:gd name="T54" fmla="*/ 40 w 47"/>
              <a:gd name="T5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36">
                <a:moveTo>
                  <a:pt x="8" y="23"/>
                </a:moveTo>
                <a:cubicBezTo>
                  <a:pt x="9" y="27"/>
                  <a:pt x="10" y="29"/>
                  <a:pt x="15" y="31"/>
                </a:cubicBezTo>
                <a:cubicBezTo>
                  <a:pt x="19" y="33"/>
                  <a:pt x="22" y="36"/>
                  <a:pt x="23" y="36"/>
                </a:cubicBezTo>
                <a:cubicBezTo>
                  <a:pt x="25" y="36"/>
                  <a:pt x="27" y="34"/>
                  <a:pt x="32" y="32"/>
                </a:cubicBezTo>
                <a:cubicBezTo>
                  <a:pt x="37" y="30"/>
                  <a:pt x="35" y="29"/>
                  <a:pt x="36" y="25"/>
                </a:cubicBezTo>
                <a:cubicBezTo>
                  <a:pt x="23" y="31"/>
                  <a:pt x="23" y="31"/>
                  <a:pt x="23" y="31"/>
                </a:cubicBezTo>
                <a:lnTo>
                  <a:pt x="8" y="23"/>
                </a:lnTo>
                <a:close/>
                <a:moveTo>
                  <a:pt x="46" y="11"/>
                </a:moveTo>
                <a:cubicBezTo>
                  <a:pt x="26" y="1"/>
                  <a:pt x="26" y="1"/>
                  <a:pt x="26" y="1"/>
                </a:cubicBezTo>
                <a:cubicBezTo>
                  <a:pt x="25" y="0"/>
                  <a:pt x="22" y="0"/>
                  <a:pt x="21" y="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5" y="26"/>
                  <a:pt x="26" y="26"/>
                </a:cubicBezTo>
                <a:cubicBezTo>
                  <a:pt x="39" y="18"/>
                  <a:pt x="39" y="18"/>
                  <a:pt x="39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1" y="15"/>
                  <a:pt x="19" y="14"/>
                  <a:pt x="19" y="13"/>
                </a:cubicBezTo>
                <a:cubicBezTo>
                  <a:pt x="19" y="11"/>
                  <a:pt x="21" y="10"/>
                  <a:pt x="23" y="10"/>
                </a:cubicBezTo>
                <a:cubicBezTo>
                  <a:pt x="25" y="10"/>
                  <a:pt x="27" y="11"/>
                  <a:pt x="28" y="12"/>
                </a:cubicBezTo>
                <a:cubicBezTo>
                  <a:pt x="42" y="17"/>
                  <a:pt x="42" y="17"/>
                  <a:pt x="42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2"/>
                  <a:pt x="46" y="11"/>
                </a:cubicBezTo>
                <a:close/>
                <a:moveTo>
                  <a:pt x="40" y="32"/>
                </a:moveTo>
                <a:cubicBezTo>
                  <a:pt x="40" y="33"/>
                  <a:pt x="43" y="35"/>
                  <a:pt x="43" y="32"/>
                </a:cubicBezTo>
                <a:cubicBezTo>
                  <a:pt x="45" y="20"/>
                  <a:pt x="42" y="17"/>
                  <a:pt x="42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2" y="21"/>
                  <a:pt x="40" y="32"/>
                </a:cubicBezTo>
                <a:close/>
              </a:path>
            </a:pathLst>
          </a:custGeom>
          <a:solidFill>
            <a:srgbClr val="799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文本框 3075"/>
          <p:cNvSpPr txBox="1"/>
          <p:nvPr/>
        </p:nvSpPr>
        <p:spPr>
          <a:xfrm>
            <a:off x="5271158" y="2965909"/>
            <a:ext cx="1483519" cy="377024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46" tIns="34289" rIns="68546" bIns="34289" anchor="t">
            <a:spAutoFit/>
          </a:bodyPr>
          <a:lstStyle/>
          <a:p>
            <a:pPr algn="ctr" defTabSz="685409" eaLnBrk="0" hangingPunct="0"/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Ge</a:t>
            </a:r>
            <a:r>
              <a:rPr lang="en-US" altLang="zh-CN" sz="2000" b="1" dirty="0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7994A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Meng</a:t>
            </a:r>
            <a:endParaRPr lang="zh-CN" altLang="en-US" sz="2000" b="1" dirty="0">
              <a:solidFill>
                <a:srgbClr val="7994A1"/>
              </a:solidFill>
              <a:latin typeface="Times New Roman" pitchFamily="18" charset="0"/>
              <a:ea typeface="微软雅黑" charset="0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84987" y="2098057"/>
            <a:ext cx="5830729" cy="761747"/>
          </a:xfrm>
          <a:prstGeom prst="rect">
            <a:avLst/>
          </a:prstGeom>
          <a:solidFill>
            <a:srgbClr val="FFFFFF"/>
          </a:solidFill>
        </p:spPr>
        <p:txBody>
          <a:bodyPr wrap="square" lIns="68546" tIns="34289" rIns="68546" bIns="34289" rtlCol="0">
            <a:spAutoFit/>
          </a:bodyPr>
          <a:lstStyle/>
          <a:p>
            <a:pPr algn="ctr" defTabSz="685409"/>
            <a:r>
              <a:rPr lang="en-US" altLang="zh-CN" sz="4500" dirty="0">
                <a:solidFill>
                  <a:srgbClr val="799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PRESENTATION</a:t>
            </a:r>
            <a:endParaRPr lang="zh-CN" altLang="en-US" sz="4500" dirty="0">
              <a:solidFill>
                <a:srgbClr val="799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9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Binaryzation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105958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retval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binary = cv2.threshold(gray, 127, 255, cv2.THRESH_BINARY)</a:t>
            </a:r>
            <a:endParaRPr lang="zh-CN" altLang="en-US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2324" y="1491630"/>
            <a:ext cx="6346020" cy="3312368"/>
            <a:chOff x="1115616" y="1491630"/>
            <a:chExt cx="6346020" cy="3312368"/>
          </a:xfrm>
        </p:grpSpPr>
        <p:pic>
          <p:nvPicPr>
            <p:cNvPr id="7170" name="Picture 2" descr="C:\Users\lenovo\Desktop\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491630"/>
              <a:ext cx="3177669" cy="3312368"/>
            </a:xfrm>
            <a:prstGeom prst="rect">
              <a:avLst/>
            </a:prstGeom>
            <a:noFill/>
          </p:spPr>
        </p:pic>
        <p:pic>
          <p:nvPicPr>
            <p:cNvPr id="7171" name="Picture 3" descr="C:\Users\lenovo\Desktop\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1491630"/>
              <a:ext cx="3177668" cy="33123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10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194" name="Picture 2" descr="C:\Users\lenovo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1630"/>
            <a:ext cx="3168352" cy="3168352"/>
          </a:xfrm>
          <a:prstGeom prst="rect">
            <a:avLst/>
          </a:prstGeom>
          <a:noFill/>
        </p:spPr>
      </p:pic>
      <p:sp>
        <p:nvSpPr>
          <p:cNvPr id="9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Track bar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98757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cv2.createTrackbar('value', 'Bar', 127, 255, 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onchange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zh-CN" altLang="en-US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043608" y="411510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Question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pic>
        <p:nvPicPr>
          <p:cNvPr id="9218" name="Picture 2" descr="C:\Users\lenovo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06410"/>
            <a:ext cx="3672408" cy="415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16568" y="1704024"/>
            <a:ext cx="2956560" cy="1672114"/>
          </a:xfrm>
          <a:prstGeom prst="rect">
            <a:avLst/>
          </a:prstGeom>
          <a:noFill/>
          <a:ln w="3175">
            <a:solidFill>
              <a:srgbClr val="C5D1D6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 descr="54fb3322a1311 [转换]"/>
          <p:cNvPicPr>
            <a:picLocks noChangeAspect="1"/>
          </p:cNvPicPr>
          <p:nvPr/>
        </p:nvPicPr>
        <p:blipFill>
          <a:blip r:embed="rId2" cstate="print"/>
          <a:srcRect t="36179" r="40748"/>
          <a:stretch>
            <a:fillRect/>
          </a:stretch>
        </p:blipFill>
        <p:spPr>
          <a:xfrm>
            <a:off x="-35719" y="2707006"/>
            <a:ext cx="3116580" cy="2455545"/>
          </a:xfrm>
          <a:prstGeom prst="rect">
            <a:avLst/>
          </a:prstGeom>
        </p:spPr>
      </p:pic>
      <p:pic>
        <p:nvPicPr>
          <p:cNvPr id="5" name="图片 4" descr="54fb3322a1311 [转换]"/>
          <p:cNvPicPr>
            <a:picLocks noChangeAspect="1"/>
          </p:cNvPicPr>
          <p:nvPr/>
        </p:nvPicPr>
        <p:blipFill>
          <a:blip r:embed="rId3" cstate="print"/>
          <a:srcRect l="57100" b="43966"/>
          <a:stretch>
            <a:fillRect/>
          </a:stretch>
        </p:blipFill>
        <p:spPr>
          <a:xfrm>
            <a:off x="6164105" y="1430"/>
            <a:ext cx="2984659" cy="28513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8885" y="2059305"/>
            <a:ext cx="3950494" cy="940594"/>
          </a:xfrm>
          <a:prstGeom prst="rect">
            <a:avLst/>
          </a:prstGeom>
          <a:solidFill>
            <a:schemeClr val="bg1"/>
          </a:solidFill>
        </p:spPr>
        <p:txBody>
          <a:bodyPr lIns="68579" tIns="34289" rIns="68579" bIns="34289" anchor="ctr"/>
          <a:lstStyle/>
          <a:p>
            <a:pPr algn="ctr" defTabSz="685783" fontAlgn="t">
              <a:defRPr/>
            </a:pPr>
            <a:r>
              <a:rPr lang="en-US" altLang="zh-CN" sz="5400" kern="0" dirty="0" smtClean="0">
                <a:solidFill>
                  <a:srgbClr val="8DA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  <a:sym typeface="+mn-ea"/>
              </a:rPr>
              <a:t>THANK YOU</a:t>
            </a:r>
            <a:endParaRPr lang="en-US" altLang="zh-CN" sz="5400" kern="0" dirty="0">
              <a:solidFill>
                <a:srgbClr val="8DA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  <a:sym typeface="+mn-ea"/>
            </a:endParaRPr>
          </a:p>
          <a:p>
            <a:pPr algn="ctr" defTabSz="685783" fontAlgn="t">
              <a:defRPr/>
            </a:pPr>
            <a:endParaRPr lang="zh-CN" altLang="en-US" sz="1500" kern="0" dirty="0">
              <a:solidFill>
                <a:prstClr val="white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1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059582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More operations 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Image Processing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Python - </a:t>
            </a:r>
            <a:r>
              <a:rPr lang="en-US" altLang="zh-CN" sz="2400" b="1" dirty="0" err="1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Opencv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92367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Smoothing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Histogram equalization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Binaryzation 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Track bar</a:t>
            </a:r>
            <a:endParaRPr lang="zh-CN" altLang="en-US" sz="2400" b="1" dirty="0" smtClean="0">
              <a:solidFill>
                <a:schemeClr val="tx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2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Smoothing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3476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Mean filtering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21171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dst_1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cv2.blur(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,(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5,5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))</a:t>
            </a:r>
          </a:p>
          <a:p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dst_2 =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cv2.boxFilter(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 -1, (5, 5))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4336" y="731480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 Low-pass filter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3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9552" y="1059582"/>
            <a:ext cx="8235798" cy="2880320"/>
            <a:chOff x="539552" y="1059582"/>
            <a:chExt cx="8235798" cy="2880320"/>
          </a:xfrm>
        </p:grpSpPr>
        <p:pic>
          <p:nvPicPr>
            <p:cNvPr id="1026" name="Picture 2" descr="C:\Users\lenovo\Desktop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059582"/>
              <a:ext cx="2759769" cy="2876754"/>
            </a:xfrm>
            <a:prstGeom prst="rect">
              <a:avLst/>
            </a:prstGeom>
            <a:noFill/>
          </p:spPr>
        </p:pic>
        <p:pic>
          <p:nvPicPr>
            <p:cNvPr id="3" name="Picture 3" descr="C:\Users\lenovo\Desktop\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1059582"/>
              <a:ext cx="2763190" cy="2880320"/>
            </a:xfrm>
            <a:prstGeom prst="rect">
              <a:avLst/>
            </a:prstGeom>
            <a:noFill/>
          </p:spPr>
        </p:pic>
        <p:pic>
          <p:nvPicPr>
            <p:cNvPr id="1028" name="Picture 4" descr="C:\Users\lenovo\Desktop\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1059582"/>
              <a:ext cx="2763190" cy="28803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4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8351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Gaussian blur</a:t>
            </a:r>
            <a:r>
              <a:rPr lang="en-US" altLang="zh-CN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1556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guassian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cv2.GaussianBlur(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(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9,9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), 0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59632" y="1419622"/>
            <a:ext cx="6264696" cy="3312368"/>
            <a:chOff x="899592" y="1419622"/>
            <a:chExt cx="6048672" cy="3152536"/>
          </a:xfrm>
        </p:grpSpPr>
        <p:pic>
          <p:nvPicPr>
            <p:cNvPr id="2050" name="Picture 2" descr="C:\Users\lenovo\Desktop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419622"/>
              <a:ext cx="3024336" cy="3152536"/>
            </a:xfrm>
            <a:prstGeom prst="rect">
              <a:avLst/>
            </a:prstGeom>
            <a:noFill/>
          </p:spPr>
        </p:pic>
        <p:pic>
          <p:nvPicPr>
            <p:cNvPr id="2051" name="Picture 3" descr="C:\Users\lenovo\Desktop\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1419622"/>
              <a:ext cx="3024336" cy="31525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5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8351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Median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filter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1556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median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cv2.medianBlur(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9)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18688" y="1325842"/>
            <a:ext cx="6549656" cy="3478156"/>
            <a:chOff x="755576" y="1253834"/>
            <a:chExt cx="6333733" cy="3335853"/>
          </a:xfrm>
        </p:grpSpPr>
        <p:pic>
          <p:nvPicPr>
            <p:cNvPr id="3074" name="Picture 2" descr="C:\Users\lenovo\Desktop\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275605"/>
              <a:ext cx="3168352" cy="3302657"/>
            </a:xfrm>
            <a:prstGeom prst="rect">
              <a:avLst/>
            </a:prstGeom>
            <a:noFill/>
          </p:spPr>
        </p:pic>
        <p:pic>
          <p:nvPicPr>
            <p:cNvPr id="3075" name="Picture 3" descr="C:\Users\lenovo\Desktop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9111" y="1253834"/>
              <a:ext cx="3200198" cy="3335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6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1560" y="483518"/>
            <a:ext cx="7825978" cy="4104456"/>
            <a:chOff x="611560" y="483518"/>
            <a:chExt cx="7825978" cy="4104456"/>
          </a:xfrm>
        </p:grpSpPr>
        <p:pic>
          <p:nvPicPr>
            <p:cNvPr id="4098" name="Picture 2" descr="C:\Users\lenovo\Desktop\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83518"/>
              <a:ext cx="3917843" cy="4083918"/>
            </a:xfrm>
            <a:prstGeom prst="rect">
              <a:avLst/>
            </a:prstGeom>
            <a:noFill/>
          </p:spPr>
        </p:pic>
        <p:pic>
          <p:nvPicPr>
            <p:cNvPr id="4099" name="Picture 3" descr="C:\Users\lenovo\Desktop\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483518"/>
              <a:ext cx="3937546" cy="41044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7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8351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Bilateral filter</a:t>
            </a:r>
            <a:endParaRPr lang="zh-CN" altLang="en-US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1556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bilateral 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cv2.bilateralFilter(</a:t>
            </a:r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imag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9, 75, 75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  <a:endParaRPr lang="en-US" altLang="zh-CN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624" y="1347614"/>
            <a:ext cx="6480720" cy="3456384"/>
            <a:chOff x="971600" y="1347614"/>
            <a:chExt cx="6346021" cy="3312368"/>
          </a:xfrm>
        </p:grpSpPr>
        <p:pic>
          <p:nvPicPr>
            <p:cNvPr id="5122" name="Picture 2" descr="C:\Users\lenovo\Desktop\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347614"/>
              <a:ext cx="3177668" cy="3312368"/>
            </a:xfrm>
            <a:prstGeom prst="rect">
              <a:avLst/>
            </a:prstGeom>
            <a:noFill/>
          </p:spPr>
        </p:pic>
        <p:pic>
          <p:nvPicPr>
            <p:cNvPr id="5123" name="Picture 3" descr="C:\Users\lenovo\Desktop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347614"/>
              <a:ext cx="3177669" cy="33123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54fb3322a1311 [转换]"/>
          <p:cNvPicPr>
            <a:picLocks noChangeAspect="1"/>
          </p:cNvPicPr>
          <p:nvPr/>
        </p:nvPicPr>
        <p:blipFill>
          <a:blip r:embed="rId2" cstate="print"/>
          <a:srcRect r="57100" b="43967"/>
          <a:stretch>
            <a:fillRect/>
          </a:stretch>
        </p:blipFill>
        <p:spPr bwMode="auto">
          <a:xfrm>
            <a:off x="-1588" y="3175"/>
            <a:ext cx="11445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8"/>
          <p:cNvGrpSpPr>
            <a:grpSpLocks/>
          </p:cNvGrpSpPr>
          <p:nvPr/>
        </p:nvGrpSpPr>
        <p:grpSpPr bwMode="auto">
          <a:xfrm>
            <a:off x="7740650" y="4011613"/>
            <a:ext cx="1212850" cy="946150"/>
            <a:chOff x="7740354" y="4011912"/>
            <a:chExt cx="1212850" cy="946148"/>
          </a:xfrm>
        </p:grpSpPr>
        <p:sp>
          <p:nvSpPr>
            <p:cNvPr id="30" name="流程图: 联系 29"/>
            <p:cNvSpPr/>
            <p:nvPr/>
          </p:nvSpPr>
          <p:spPr>
            <a:xfrm>
              <a:off x="8286454" y="4651673"/>
              <a:ext cx="306388" cy="306387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1" name="流程图: 联系 30"/>
            <p:cNvSpPr/>
            <p:nvPr/>
          </p:nvSpPr>
          <p:spPr>
            <a:xfrm>
              <a:off x="7740354" y="4011912"/>
              <a:ext cx="622300" cy="622299"/>
            </a:xfrm>
            <a:prstGeom prst="flowChartConnector">
              <a:avLst/>
            </a:prstGeom>
            <a:solidFill>
              <a:srgbClr val="C7B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7" name="流程图: 联系 36"/>
            <p:cNvSpPr/>
            <p:nvPr/>
          </p:nvSpPr>
          <p:spPr>
            <a:xfrm>
              <a:off x="8486479" y="4167487"/>
              <a:ext cx="466725" cy="466724"/>
            </a:xfrm>
            <a:prstGeom prst="flowChartConnector">
              <a:avLst/>
            </a:prstGeom>
            <a:solidFill>
              <a:srgbClr val="8DA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/>
            <a:p>
              <a:pPr algn="ctr" defTabSz="9203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030" name="页脚占位符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r>
              <a:rPr lang="en-US" altLang="zh-CN" sz="1200" b="1" dirty="0" smtClean="0">
                <a:latin typeface="Segoe UI" pitchFamily="34" charset="0"/>
                <a:cs typeface="Segoe UI" pitchFamily="34" charset="0"/>
              </a:rPr>
              <a:t>8</a:t>
            </a:r>
            <a:endParaRPr lang="zh-CN" altLang="en-US" sz="1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115616" y="483518"/>
            <a:ext cx="7000875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89" rIns="68553" bIns="34289">
            <a:spAutoFit/>
          </a:bodyPr>
          <a:lstStyle/>
          <a:p>
            <a:pPr defTabSz="684213"/>
            <a:r>
              <a:rPr lang="en-US" altLang="zh-CN" sz="2400" b="1" dirty="0" smtClean="0">
                <a:solidFill>
                  <a:srgbClr val="7F7F7F"/>
                </a:solidFill>
                <a:latin typeface="Segoe UI" pitchFamily="34" charset="0"/>
                <a:cs typeface="Segoe UI" pitchFamily="34" charset="0"/>
                <a:sym typeface="+mn-ea"/>
              </a:rPr>
              <a:t>Histogram equalization  </a:t>
            </a:r>
            <a:endParaRPr lang="zh-CN" altLang="en-US" sz="2000" dirty="0">
              <a:solidFill>
                <a:srgbClr val="7F7F7F"/>
              </a:solidFill>
              <a:latin typeface="Segoe UI" pitchFamily="34" charset="0"/>
              <a:cs typeface="Segoe UI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98757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histeq</a:t>
            </a:r>
            <a:r>
              <a:rPr lang="en-US" altLang="zh-CN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cv2.equalizeHist(gray)</a:t>
            </a:r>
            <a:endParaRPr lang="zh-CN" altLang="en-US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86236" y="1419622"/>
            <a:ext cx="6482108" cy="3384376"/>
            <a:chOff x="1123544" y="1419622"/>
            <a:chExt cx="6338092" cy="3312368"/>
          </a:xfrm>
        </p:grpSpPr>
        <p:pic>
          <p:nvPicPr>
            <p:cNvPr id="6146" name="Picture 2" descr="C:\Users\lenovo\Desktop\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3544" y="1419622"/>
              <a:ext cx="3160424" cy="3295832"/>
            </a:xfrm>
            <a:prstGeom prst="rect">
              <a:avLst/>
            </a:prstGeom>
            <a:noFill/>
          </p:spPr>
        </p:pic>
        <p:pic>
          <p:nvPicPr>
            <p:cNvPr id="6148" name="Picture 4" descr="C:\Users\lenovo\Desktop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1419622"/>
              <a:ext cx="3177668" cy="33123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119</Words>
  <Application>Microsoft Office PowerPoint</Application>
  <PresentationFormat>全屏显示(16:9)</PresentationFormat>
  <Paragraphs>39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</vt:lpstr>
      <vt:lpstr>1_Office 主题</vt:lpstr>
      <vt:lpstr>5_Office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145</cp:revision>
  <dcterms:created xsi:type="dcterms:W3CDTF">2016-06-18T09:55:02Z</dcterms:created>
  <dcterms:modified xsi:type="dcterms:W3CDTF">2017-07-05T08:09:20Z</dcterms:modified>
</cp:coreProperties>
</file>