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2" r:id="rId2"/>
    <p:sldMasterId id="2147483726" r:id="rId3"/>
  </p:sldMasterIdLst>
  <p:notesMasterIdLst>
    <p:notesMasterId r:id="rId17"/>
  </p:notesMasterIdLst>
  <p:sldIdLst>
    <p:sldId id="258" r:id="rId4"/>
    <p:sldId id="323" r:id="rId5"/>
    <p:sldId id="339" r:id="rId6"/>
    <p:sldId id="330" r:id="rId7"/>
    <p:sldId id="332" r:id="rId8"/>
    <p:sldId id="331" r:id="rId9"/>
    <p:sldId id="335" r:id="rId10"/>
    <p:sldId id="336" r:id="rId11"/>
    <p:sldId id="337" r:id="rId12"/>
    <p:sldId id="338" r:id="rId13"/>
    <p:sldId id="340" r:id="rId14"/>
    <p:sldId id="341" r:id="rId15"/>
    <p:sldId id="286" r:id="rId16"/>
  </p:sldIdLst>
  <p:sldSz cx="9144000" cy="5143500" type="screen16x9"/>
  <p:notesSz cx="6858000" cy="9144000"/>
  <p:defaultTextStyle>
    <a:defPPr>
      <a:defRPr lang="zh-CN"/>
    </a:defPPr>
    <a:lvl1pPr marL="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DA4AF"/>
    <a:srgbClr val="C7B6C0"/>
    <a:srgbClr val="97AAB3"/>
    <a:srgbClr val="6F90A5"/>
    <a:srgbClr val="B9A1AD"/>
    <a:srgbClr val="C0A4B3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2002-4238-489C-9B45-649349782C1E}" type="datetimeFigureOut">
              <a:rPr lang="zh-CN" altLang="en-US" smtClean="0"/>
              <a:pPr/>
              <a:t>2017/7/19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8400-FBA8-4252-B6B3-2206F441DC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31" indent="0">
              <a:buNone/>
              <a:defRPr sz="1400"/>
            </a:lvl2pPr>
            <a:lvl3pPr marL="685477" indent="0">
              <a:buNone/>
              <a:defRPr sz="1200"/>
            </a:lvl3pPr>
            <a:lvl4pPr marL="1028216" indent="0">
              <a:buNone/>
              <a:defRPr sz="1100"/>
            </a:lvl4pPr>
            <a:lvl5pPr marL="1370954" indent="0">
              <a:buNone/>
              <a:defRPr sz="1100"/>
            </a:lvl5pPr>
            <a:lvl6pPr marL="1713701" indent="0">
              <a:buNone/>
              <a:defRPr sz="1100"/>
            </a:lvl6pPr>
            <a:lvl7pPr marL="2056430" indent="0">
              <a:buNone/>
              <a:defRPr sz="1100"/>
            </a:lvl7pPr>
            <a:lvl8pPr marL="2399160" indent="0">
              <a:buNone/>
              <a:defRPr sz="1100"/>
            </a:lvl8pPr>
            <a:lvl9pPr marL="274189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04" indent="0">
              <a:buNone/>
              <a:defRPr sz="1400"/>
            </a:lvl2pPr>
            <a:lvl3pPr marL="685426" indent="0">
              <a:buNone/>
              <a:defRPr sz="1200"/>
            </a:lvl3pPr>
            <a:lvl4pPr marL="1028139" indent="0">
              <a:buNone/>
              <a:defRPr sz="1100"/>
            </a:lvl4pPr>
            <a:lvl5pPr marL="1370852" indent="0">
              <a:buNone/>
              <a:defRPr sz="1100"/>
            </a:lvl5pPr>
            <a:lvl6pPr marL="1713575" indent="0">
              <a:buNone/>
              <a:defRPr sz="1100"/>
            </a:lvl6pPr>
            <a:lvl7pPr marL="2056277" indent="0">
              <a:buNone/>
              <a:defRPr sz="1100"/>
            </a:lvl7pPr>
            <a:lvl8pPr marL="2398980" indent="0">
              <a:buNone/>
              <a:defRPr sz="1100"/>
            </a:lvl8pPr>
            <a:lvl9pPr marL="2741684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47863" y="1520667"/>
            <a:ext cx="5549265" cy="203787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7"/>
            <a:ext cx="3116580" cy="2455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6232" y="1213963"/>
            <a:ext cx="1118235" cy="64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27" y="1448"/>
            <a:ext cx="2984659" cy="2851309"/>
          </a:xfrm>
          <a:prstGeom prst="rect">
            <a:avLst/>
          </a:prstGeom>
        </p:spPr>
      </p:pic>
      <p:sp>
        <p:nvSpPr>
          <p:cNvPr id="117" name="稻壳儿小白白(http://dwz.cn/Wu2UP)"/>
          <p:cNvSpPr>
            <a:spLocks noEditPoints="1"/>
          </p:cNvSpPr>
          <p:nvPr/>
        </p:nvSpPr>
        <p:spPr bwMode="auto">
          <a:xfrm>
            <a:off x="4349592" y="1262064"/>
            <a:ext cx="643414" cy="498634"/>
          </a:xfrm>
          <a:custGeom>
            <a:avLst/>
            <a:gdLst>
              <a:gd name="T0" fmla="*/ 8 w 47"/>
              <a:gd name="T1" fmla="*/ 23 h 36"/>
              <a:gd name="T2" fmla="*/ 15 w 47"/>
              <a:gd name="T3" fmla="*/ 31 h 36"/>
              <a:gd name="T4" fmla="*/ 23 w 47"/>
              <a:gd name="T5" fmla="*/ 36 h 36"/>
              <a:gd name="T6" fmla="*/ 32 w 47"/>
              <a:gd name="T7" fmla="*/ 32 h 36"/>
              <a:gd name="T8" fmla="*/ 36 w 47"/>
              <a:gd name="T9" fmla="*/ 25 h 36"/>
              <a:gd name="T10" fmla="*/ 23 w 47"/>
              <a:gd name="T11" fmla="*/ 31 h 36"/>
              <a:gd name="T12" fmla="*/ 8 w 47"/>
              <a:gd name="T13" fmla="*/ 23 h 36"/>
              <a:gd name="T14" fmla="*/ 46 w 47"/>
              <a:gd name="T15" fmla="*/ 11 h 36"/>
              <a:gd name="T16" fmla="*/ 26 w 47"/>
              <a:gd name="T17" fmla="*/ 1 h 36"/>
              <a:gd name="T18" fmla="*/ 21 w 47"/>
              <a:gd name="T19" fmla="*/ 1 h 36"/>
              <a:gd name="T20" fmla="*/ 1 w 47"/>
              <a:gd name="T21" fmla="*/ 11 h 36"/>
              <a:gd name="T22" fmla="*/ 1 w 47"/>
              <a:gd name="T23" fmla="*/ 15 h 36"/>
              <a:gd name="T24" fmla="*/ 21 w 47"/>
              <a:gd name="T25" fmla="*/ 26 h 36"/>
              <a:gd name="T26" fmla="*/ 26 w 47"/>
              <a:gd name="T27" fmla="*/ 26 h 36"/>
              <a:gd name="T28" fmla="*/ 39 w 47"/>
              <a:gd name="T29" fmla="*/ 18 h 36"/>
              <a:gd name="T30" fmla="*/ 25 w 47"/>
              <a:gd name="T31" fmla="*/ 15 h 36"/>
              <a:gd name="T32" fmla="*/ 23 w 47"/>
              <a:gd name="T33" fmla="*/ 15 h 36"/>
              <a:gd name="T34" fmla="*/ 19 w 47"/>
              <a:gd name="T35" fmla="*/ 13 h 36"/>
              <a:gd name="T36" fmla="*/ 23 w 47"/>
              <a:gd name="T37" fmla="*/ 10 h 36"/>
              <a:gd name="T38" fmla="*/ 28 w 47"/>
              <a:gd name="T39" fmla="*/ 12 h 36"/>
              <a:gd name="T40" fmla="*/ 42 w 47"/>
              <a:gd name="T41" fmla="*/ 17 h 36"/>
              <a:gd name="T42" fmla="*/ 46 w 47"/>
              <a:gd name="T43" fmla="*/ 15 h 36"/>
              <a:gd name="T44" fmla="*/ 46 w 47"/>
              <a:gd name="T45" fmla="*/ 11 h 36"/>
              <a:gd name="T46" fmla="*/ 40 w 47"/>
              <a:gd name="T47" fmla="*/ 32 h 36"/>
              <a:gd name="T48" fmla="*/ 43 w 47"/>
              <a:gd name="T49" fmla="*/ 32 h 36"/>
              <a:gd name="T50" fmla="*/ 42 w 47"/>
              <a:gd name="T51" fmla="*/ 17 h 36"/>
              <a:gd name="T52" fmla="*/ 39 w 47"/>
              <a:gd name="T53" fmla="*/ 18 h 36"/>
              <a:gd name="T54" fmla="*/ 40 w 47"/>
              <a:gd name="T5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36">
                <a:moveTo>
                  <a:pt x="8" y="23"/>
                </a:moveTo>
                <a:cubicBezTo>
                  <a:pt x="9" y="27"/>
                  <a:pt x="10" y="29"/>
                  <a:pt x="15" y="31"/>
                </a:cubicBezTo>
                <a:cubicBezTo>
                  <a:pt x="19" y="33"/>
                  <a:pt x="22" y="36"/>
                  <a:pt x="23" y="36"/>
                </a:cubicBezTo>
                <a:cubicBezTo>
                  <a:pt x="25" y="36"/>
                  <a:pt x="27" y="34"/>
                  <a:pt x="32" y="32"/>
                </a:cubicBezTo>
                <a:cubicBezTo>
                  <a:pt x="37" y="30"/>
                  <a:pt x="35" y="29"/>
                  <a:pt x="36" y="25"/>
                </a:cubicBezTo>
                <a:cubicBezTo>
                  <a:pt x="23" y="31"/>
                  <a:pt x="23" y="31"/>
                  <a:pt x="23" y="31"/>
                </a:cubicBezTo>
                <a:lnTo>
                  <a:pt x="8" y="23"/>
                </a:lnTo>
                <a:close/>
                <a:moveTo>
                  <a:pt x="46" y="11"/>
                </a:moveTo>
                <a:cubicBezTo>
                  <a:pt x="26" y="1"/>
                  <a:pt x="26" y="1"/>
                  <a:pt x="26" y="1"/>
                </a:cubicBezTo>
                <a:cubicBezTo>
                  <a:pt x="25" y="0"/>
                  <a:pt x="22" y="0"/>
                  <a:pt x="21" y="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5" y="26"/>
                  <a:pt x="26" y="26"/>
                </a:cubicBezTo>
                <a:cubicBezTo>
                  <a:pt x="39" y="18"/>
                  <a:pt x="39" y="18"/>
                  <a:pt x="39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1" y="15"/>
                  <a:pt x="19" y="14"/>
                  <a:pt x="19" y="13"/>
                </a:cubicBezTo>
                <a:cubicBezTo>
                  <a:pt x="19" y="11"/>
                  <a:pt x="21" y="10"/>
                  <a:pt x="23" y="10"/>
                </a:cubicBezTo>
                <a:cubicBezTo>
                  <a:pt x="25" y="10"/>
                  <a:pt x="27" y="11"/>
                  <a:pt x="28" y="12"/>
                </a:cubicBezTo>
                <a:cubicBezTo>
                  <a:pt x="42" y="17"/>
                  <a:pt x="42" y="17"/>
                  <a:pt x="42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2"/>
                  <a:pt x="46" y="11"/>
                </a:cubicBezTo>
                <a:close/>
                <a:moveTo>
                  <a:pt x="40" y="32"/>
                </a:moveTo>
                <a:cubicBezTo>
                  <a:pt x="40" y="33"/>
                  <a:pt x="43" y="35"/>
                  <a:pt x="43" y="32"/>
                </a:cubicBezTo>
                <a:cubicBezTo>
                  <a:pt x="45" y="20"/>
                  <a:pt x="42" y="17"/>
                  <a:pt x="42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2" y="21"/>
                  <a:pt x="40" y="32"/>
                </a:cubicBezTo>
                <a:close/>
              </a:path>
            </a:pathLst>
          </a:custGeom>
          <a:solidFill>
            <a:srgbClr val="799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文本框 3075"/>
          <p:cNvSpPr txBox="1"/>
          <p:nvPr/>
        </p:nvSpPr>
        <p:spPr>
          <a:xfrm>
            <a:off x="5271158" y="2965909"/>
            <a:ext cx="1483519" cy="37702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46" tIns="34289" rIns="68546" bIns="34289" anchor="t">
            <a:spAutoFit/>
          </a:bodyPr>
          <a:lstStyle/>
          <a:p>
            <a:pPr algn="ctr" defTabSz="685409" eaLnBrk="0" hangingPunct="0"/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Ge</a:t>
            </a:r>
            <a:r>
              <a:rPr lang="en-US" altLang="zh-CN" sz="2000" b="1" dirty="0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Meng</a:t>
            </a:r>
            <a:endParaRPr lang="zh-CN" altLang="en-US" sz="2000" b="1" dirty="0">
              <a:solidFill>
                <a:srgbClr val="7994A1"/>
              </a:solidFill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4987" y="2098057"/>
            <a:ext cx="5830729" cy="761747"/>
          </a:xfrm>
          <a:prstGeom prst="rect">
            <a:avLst/>
          </a:prstGeom>
          <a:solidFill>
            <a:srgbClr val="FFFFFF"/>
          </a:solidFill>
        </p:spPr>
        <p:txBody>
          <a:bodyPr wrap="square" lIns="68546" tIns="34289" rIns="68546" bIns="34289" rtlCol="0">
            <a:spAutoFit/>
          </a:bodyPr>
          <a:lstStyle/>
          <a:p>
            <a:pPr algn="ctr" defTabSz="685409"/>
            <a:r>
              <a:rPr lang="en-US" altLang="zh-CN" sz="4500" dirty="0">
                <a:solidFill>
                  <a:srgbClr val="799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PRESENTATION</a:t>
            </a:r>
            <a:endParaRPr lang="zh-CN" altLang="en-US" sz="4500" dirty="0">
              <a:solidFill>
                <a:srgbClr val="799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85813"/>
            <a:ext cx="8353425" cy="3571875"/>
          </a:xfrm>
          <a:prstGeom prst="rect">
            <a:avLst/>
          </a:prstGeom>
          <a:noFill/>
        </p:spPr>
      </p:pic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3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Frequency-domain filtering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19430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High-pass filtering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104" y="1664677"/>
            <a:ext cx="8028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rows,cols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imag.shape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mask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np.ones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(img_man.shape,np.uint8)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mask[rows/2-30:rows/2+30,cols/2-30:cols/2+30] = 0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f1 = np.fft.fft2(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f1shift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np.fft.fftshift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(f1)</a:t>
            </a:r>
          </a:p>
          <a:p>
            <a:r>
              <a:rPr lang="en-US" altLang="zh-CN" u="sng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f1shift = f1shift*mask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f2shift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np.fft.ifftshift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(f1shift)</a:t>
            </a:r>
            <a:endParaRPr lang="zh-CN" altLang="en-US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high_pass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np.fft.ifft2(f2shift)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high_pass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np.abs(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high_pass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91556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convolution operation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7494"/>
            <a:ext cx="6555974" cy="4876006"/>
          </a:xfrm>
          <a:prstGeom prst="rect">
            <a:avLst/>
          </a:prstGeom>
          <a:noFill/>
        </p:spPr>
      </p:pic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3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12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16568" y="1704024"/>
            <a:ext cx="2956560" cy="167211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6"/>
            <a:ext cx="3116580" cy="2455545"/>
          </a:xfrm>
          <a:prstGeom prst="rect">
            <a:avLst/>
          </a:prstGeom>
        </p:spPr>
      </p:pic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05" y="1430"/>
            <a:ext cx="2984659" cy="28513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8885" y="2059305"/>
            <a:ext cx="3950494" cy="940594"/>
          </a:xfrm>
          <a:prstGeom prst="rect">
            <a:avLst/>
          </a:prstGeom>
          <a:solidFill>
            <a:schemeClr val="bg1"/>
          </a:solidFill>
        </p:spPr>
        <p:txBody>
          <a:bodyPr lIns="68579" tIns="34289" rIns="68579" bIns="34289" anchor="ctr"/>
          <a:lstStyle/>
          <a:p>
            <a:pPr algn="ctr" defTabSz="685783" fontAlgn="t">
              <a:defRPr/>
            </a:pPr>
            <a:r>
              <a:rPr lang="en-US" altLang="zh-CN" sz="5400" kern="0" dirty="0" smtClean="0">
                <a:solidFill>
                  <a:srgbClr val="8DA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  <a:sym typeface="+mn-ea"/>
              </a:rPr>
              <a:t>THANK YOU</a:t>
            </a:r>
            <a:endParaRPr lang="en-US" altLang="zh-CN" sz="5400" kern="0" dirty="0">
              <a:solidFill>
                <a:srgbClr val="8DA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  <a:sym typeface="+mn-ea"/>
            </a:endParaRPr>
          </a:p>
          <a:p>
            <a:pPr algn="ctr" defTabSz="685783" fontAlgn="t">
              <a:defRPr/>
            </a:pPr>
            <a:endParaRPr lang="zh-CN" altLang="en-US" sz="1500" kern="0" dirty="0">
              <a:solidFill>
                <a:prstClr val="white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059582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More operations for 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Image Processing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Python - </a:t>
            </a:r>
            <a:r>
              <a:rPr lang="en-US" altLang="zh-CN" sz="2400" b="1" dirty="0" err="1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Opencv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92367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Sharpening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Fourier transform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Frequency-domain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2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Sharpening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3476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Sobel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operater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067694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 = cv2.Sobel(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cv2.CV_16S,1,0)  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 = cv2.Sobel(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cv2.CV_16S,0,1)  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absX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cv2.convertScaleAbs(x)     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absY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cv2.convertScaleAbs(y)  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sobel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cv2.addWeighted(absX,0.5,absY,0.5,0) 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4336" y="731480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 High-pass filter for edge detection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3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C:\Users\lenovo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71550"/>
            <a:ext cx="72008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4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3950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Laplacian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operator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9954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lap = cv2.Laplacian(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cv2.CV_16S,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ksize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3) 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laplacian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cv2.convertScaleAbs(lap)</a:t>
            </a:r>
          </a:p>
        </p:txBody>
      </p:sp>
      <p:pic>
        <p:nvPicPr>
          <p:cNvPr id="3" name="Picture 2" descr="C:\Users\lenovo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9622"/>
            <a:ext cx="6480720" cy="3347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5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8351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Canny operator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1556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canny = cv2.Canny(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200, 300)</a:t>
            </a:r>
          </a:p>
        </p:txBody>
      </p:sp>
      <p:pic>
        <p:nvPicPr>
          <p:cNvPr id="3" name="Picture 2" descr="C:\Users\lenovo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7614"/>
            <a:ext cx="6552728" cy="339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6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Fourier transform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77966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 = np.fft.fft2(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np.fft.fftshift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(f)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s1 = np.log(np.abs(f))</a:t>
            </a: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s2 = np.log(np.abs(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plt.subplot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(121),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plt.imshow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(s1,'gray'),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plt.title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('original')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plt.subplot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(122),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plt.imshow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(s2,'gray'),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plt.title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('center')</a:t>
            </a:r>
            <a:endParaRPr lang="zh-CN" altLang="en-US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12229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Forward transform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9986"/>
            <a:ext cx="6480720" cy="4820036"/>
          </a:xfrm>
          <a:prstGeom prst="rect">
            <a:avLst/>
          </a:prstGeom>
          <a:noFill/>
        </p:spPr>
      </p:pic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3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7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10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91556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Inverse transform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707654"/>
            <a:ext cx="802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f1shift =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np.fft.ifftshift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fshift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imag_back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np.fft.ifft2(f1shift)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imag_back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np.abs(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imag_back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plt.subplot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(131),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plt.imshow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imag,'gray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'),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plt.title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('original')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plt.subplot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(132),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plt.imshow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(s2,'gray'),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plt.title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('center')</a:t>
            </a:r>
          </a:p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plt.subplot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(133),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plt.imshow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imag_back,'gray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'),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plt.title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('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imag_back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224</Words>
  <Application>Microsoft Office PowerPoint</Application>
  <PresentationFormat>全屏显示(16:9)</PresentationFormat>
  <Paragraphs>67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1_Office 主题</vt:lpstr>
      <vt:lpstr>5_Office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155</cp:revision>
  <dcterms:created xsi:type="dcterms:W3CDTF">2016-06-18T09:55:02Z</dcterms:created>
  <dcterms:modified xsi:type="dcterms:W3CDTF">2017-07-19T07:54:47Z</dcterms:modified>
</cp:coreProperties>
</file>