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6" r:id="rId3"/>
    <p:sldId id="264" r:id="rId4"/>
    <p:sldId id="265" r:id="rId5"/>
    <p:sldId id="268" r:id="rId6"/>
    <p:sldId id="267" r:id="rId7"/>
    <p:sldId id="258" r:id="rId8"/>
    <p:sldId id="260" r:id="rId9"/>
    <p:sldId id="259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u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 userDrawn="1"/>
        </p:nvGrpSpPr>
        <p:grpSpPr>
          <a:xfrm>
            <a:off x="0" y="2"/>
            <a:ext cx="9144000" cy="558887"/>
            <a:chOff x="0" y="0"/>
            <a:chExt cx="9144000" cy="558887"/>
          </a:xfrm>
        </p:grpSpPr>
        <p:sp>
          <p:nvSpPr>
            <p:cNvPr id="4" name="正方形/長方形 3"/>
            <p:cNvSpPr/>
            <p:nvPr/>
          </p:nvSpPr>
          <p:spPr>
            <a:xfrm>
              <a:off x="0" y="0"/>
              <a:ext cx="9144000" cy="548680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sz="1350" kern="0" dirty="0">
                <a:solidFill>
                  <a:prstClr val="white"/>
                </a:solidFill>
              </a:endParaRPr>
            </a:p>
          </p:txBody>
        </p:sp>
        <p:pic>
          <p:nvPicPr>
            <p:cNvPr id="5" name="図 4" descr="logo_E1.gif"/>
            <p:cNvPicPr>
              <a:picLocks noChangeAspect="1"/>
            </p:cNvPicPr>
            <p:nvPr/>
          </p:nvPicPr>
          <p:blipFill>
            <a:blip r:embed="rId2" cstate="print">
              <a:lum bright="100000" contrast="-100000"/>
            </a:blip>
            <a:stretch>
              <a:fillRect/>
            </a:stretch>
          </p:blipFill>
          <p:spPr>
            <a:xfrm>
              <a:off x="842442" y="52049"/>
              <a:ext cx="1584176" cy="481439"/>
            </a:xfrm>
            <a:prstGeom prst="rect">
              <a:avLst/>
            </a:prstGeom>
          </p:spPr>
        </p:pic>
        <p:pic>
          <p:nvPicPr>
            <p:cNvPr id="6" name="図 5" descr="symbol_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4624"/>
              <a:ext cx="422054" cy="476672"/>
            </a:xfrm>
            <a:prstGeom prst="rect">
              <a:avLst/>
            </a:prstGeom>
          </p:spPr>
        </p:pic>
        <p:pic>
          <p:nvPicPr>
            <p:cNvPr id="7" name="図 6" descr="mark_m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8818" y="0"/>
              <a:ext cx="745182" cy="5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12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 userDrawn="1"/>
        </p:nvGrpSpPr>
        <p:grpSpPr>
          <a:xfrm>
            <a:off x="0" y="2"/>
            <a:ext cx="9144000" cy="558887"/>
            <a:chOff x="0" y="0"/>
            <a:chExt cx="9144000" cy="558887"/>
          </a:xfrm>
        </p:grpSpPr>
        <p:sp>
          <p:nvSpPr>
            <p:cNvPr id="4" name="正方形/長方形 3"/>
            <p:cNvSpPr/>
            <p:nvPr/>
          </p:nvSpPr>
          <p:spPr>
            <a:xfrm>
              <a:off x="0" y="0"/>
              <a:ext cx="9144000" cy="548680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sz="1350" kern="0" dirty="0">
                <a:solidFill>
                  <a:prstClr val="white"/>
                </a:solidFill>
              </a:endParaRPr>
            </a:p>
          </p:txBody>
        </p:sp>
        <p:pic>
          <p:nvPicPr>
            <p:cNvPr id="5" name="図 4" descr="logo_E1.gif"/>
            <p:cNvPicPr>
              <a:picLocks noChangeAspect="1"/>
            </p:cNvPicPr>
            <p:nvPr/>
          </p:nvPicPr>
          <p:blipFill>
            <a:blip r:embed="rId2" cstate="print">
              <a:lum bright="100000" contrast="-100000"/>
            </a:blip>
            <a:stretch>
              <a:fillRect/>
            </a:stretch>
          </p:blipFill>
          <p:spPr>
            <a:xfrm>
              <a:off x="842442" y="52049"/>
              <a:ext cx="1584176" cy="481439"/>
            </a:xfrm>
            <a:prstGeom prst="rect">
              <a:avLst/>
            </a:prstGeom>
          </p:spPr>
        </p:pic>
        <p:pic>
          <p:nvPicPr>
            <p:cNvPr id="6" name="図 5" descr="symbol_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4624"/>
              <a:ext cx="422054" cy="476672"/>
            </a:xfrm>
            <a:prstGeom prst="rect">
              <a:avLst/>
            </a:prstGeom>
          </p:spPr>
        </p:pic>
        <p:pic>
          <p:nvPicPr>
            <p:cNvPr id="7" name="図 6" descr="mark_m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8818" y="0"/>
              <a:ext cx="745182" cy="558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8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6" y="800100"/>
            <a:ext cx="4334518" cy="5777913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12" y="3462687"/>
            <a:ext cx="3029975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438775" y="1767067"/>
            <a:ext cx="273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(404, 309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⑦</a:t>
            </a:r>
            <a:r>
              <a:rPr lang="en-US" altLang="ja-JP" dirty="0" smtClean="0"/>
              <a:t>(238, 233)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(160, 310)</a:t>
            </a:r>
            <a:r>
              <a:rPr lang="ja-JP" altLang="en-US" dirty="0" smtClean="0"/>
              <a:t>　⑧</a:t>
            </a:r>
            <a:r>
              <a:rPr lang="en-US" altLang="ja-JP" dirty="0" smtClean="0"/>
              <a:t>(87,   232)</a:t>
            </a:r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(390, 260)</a:t>
            </a:r>
            <a:r>
              <a:rPr kumimoji="1" lang="ja-JP" altLang="en-US" dirty="0" smtClean="0"/>
              <a:t>　⑨</a:t>
            </a:r>
            <a:r>
              <a:rPr kumimoji="1" lang="en-US" altLang="ja-JP" dirty="0" smtClean="0"/>
              <a:t>(496, 218)</a:t>
            </a:r>
          </a:p>
          <a:p>
            <a:r>
              <a:rPr lang="ja-JP" altLang="en-US" dirty="0" smtClean="0"/>
              <a:t>④</a:t>
            </a:r>
            <a:r>
              <a:rPr lang="en-US" altLang="ja-JP" dirty="0" smtClean="0"/>
              <a:t>(215, 260)</a:t>
            </a:r>
            <a:r>
              <a:rPr lang="ja-JP" altLang="en-US" dirty="0" smtClean="0"/>
              <a:t>　⑩</a:t>
            </a:r>
            <a:r>
              <a:rPr lang="en-US" altLang="ja-JP" dirty="0" smtClean="0"/>
              <a:t>(372, 217)</a:t>
            </a:r>
          </a:p>
          <a:p>
            <a:r>
              <a:rPr kumimoji="1" lang="ja-JP" altLang="en-US" dirty="0" smtClean="0"/>
              <a:t>⑤</a:t>
            </a:r>
            <a:r>
              <a:rPr kumimoji="1" lang="en-US" altLang="ja-JP" dirty="0" smtClean="0"/>
              <a:t>(525, 234)</a:t>
            </a:r>
            <a:r>
              <a:rPr kumimoji="1" lang="ja-JP" altLang="en-US" dirty="0" smtClean="0"/>
              <a:t>　⑪</a:t>
            </a:r>
            <a:r>
              <a:rPr kumimoji="1" lang="en-US" altLang="ja-JP" dirty="0" smtClean="0"/>
              <a:t>(252, 217)</a:t>
            </a:r>
          </a:p>
          <a:p>
            <a:r>
              <a:rPr lang="ja-JP" altLang="en-US" dirty="0" smtClean="0"/>
              <a:t>⑥</a:t>
            </a:r>
            <a:r>
              <a:rPr lang="en-US" altLang="ja-JP" dirty="0" smtClean="0"/>
              <a:t>(376, 233)</a:t>
            </a:r>
            <a:r>
              <a:rPr lang="ja-JP" altLang="en-US" dirty="0" smtClean="0"/>
              <a:t>　⑫</a:t>
            </a:r>
            <a:r>
              <a:rPr lang="en-US" altLang="ja-JP" dirty="0" smtClean="0"/>
              <a:t>(123, 220)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91100" y="1225848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実際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座標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9074" y="995016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</a:t>
            </a:r>
            <a:r>
              <a:rPr lang="ja-JP" altLang="en-US" sz="2400" dirty="0" smtClean="0"/>
              <a:t>さん、測定値（平均と分散）</a:t>
            </a:r>
            <a:endParaRPr kumimoji="1" lang="ja-JP" altLang="en-US" sz="24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0723"/>
              </p:ext>
            </p:extLst>
          </p:nvPr>
        </p:nvGraphicFramePr>
        <p:xfrm>
          <a:off x="400050" y="176706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381.96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131.5184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314.44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52.4864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43852"/>
              </p:ext>
            </p:extLst>
          </p:nvPr>
        </p:nvGraphicFramePr>
        <p:xfrm>
          <a:off x="400050" y="2478088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②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131.84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323.2544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315.52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62.8096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09885"/>
              </p:ext>
            </p:extLst>
          </p:nvPr>
        </p:nvGraphicFramePr>
        <p:xfrm>
          <a:off x="400050" y="318910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③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376.98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66.8996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264.52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15.2896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32321"/>
              </p:ext>
            </p:extLst>
          </p:nvPr>
        </p:nvGraphicFramePr>
        <p:xfrm>
          <a:off x="400050" y="3900130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190.26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28.7524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261.82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13.5876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44073"/>
              </p:ext>
            </p:extLst>
          </p:nvPr>
        </p:nvGraphicFramePr>
        <p:xfrm>
          <a:off x="400050" y="4611151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516.08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20.9136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236.26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8.8324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87711"/>
              </p:ext>
            </p:extLst>
          </p:nvPr>
        </p:nvGraphicFramePr>
        <p:xfrm>
          <a:off x="400050" y="5322172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367.36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18.1904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236.58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8.7636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76470"/>
              </p:ext>
            </p:extLst>
          </p:nvPr>
        </p:nvGraphicFramePr>
        <p:xfrm>
          <a:off x="2657475" y="1767066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222.08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10.8736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68907"/>
              </p:ext>
            </p:extLst>
          </p:nvPr>
        </p:nvGraphicFramePr>
        <p:xfrm>
          <a:off x="2657475" y="247808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⑧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73.96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37.5184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237.54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7.0484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8052"/>
              </p:ext>
            </p:extLst>
          </p:nvPr>
        </p:nvGraphicFramePr>
        <p:xfrm>
          <a:off x="2657475" y="3189108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492.12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17.6656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216.66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32.5844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25396"/>
              </p:ext>
            </p:extLst>
          </p:nvPr>
        </p:nvGraphicFramePr>
        <p:xfrm>
          <a:off x="2657475" y="390012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⑩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367.28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81.6816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218.98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11.0996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40992"/>
              </p:ext>
            </p:extLst>
          </p:nvPr>
        </p:nvGraphicFramePr>
        <p:xfrm>
          <a:off x="2657475" y="4611150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⑪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238.86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3.0004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219.7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7.37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5768"/>
              </p:ext>
            </p:extLst>
          </p:nvPr>
        </p:nvGraphicFramePr>
        <p:xfrm>
          <a:off x="2657475" y="5322171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⑫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123.22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18.8116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13.8064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9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438775" y="1767067"/>
            <a:ext cx="273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(404, 309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⑦</a:t>
            </a:r>
            <a:r>
              <a:rPr lang="en-US" altLang="ja-JP" dirty="0" smtClean="0"/>
              <a:t>(238, 233)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(160, 310)</a:t>
            </a:r>
            <a:r>
              <a:rPr lang="ja-JP" altLang="en-US" dirty="0" smtClean="0"/>
              <a:t>　⑧</a:t>
            </a:r>
            <a:r>
              <a:rPr lang="en-US" altLang="ja-JP" dirty="0" smtClean="0"/>
              <a:t>(87,   232)</a:t>
            </a:r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(390, 260)</a:t>
            </a:r>
            <a:r>
              <a:rPr kumimoji="1" lang="ja-JP" altLang="en-US" dirty="0" smtClean="0"/>
              <a:t>　⑨</a:t>
            </a:r>
            <a:r>
              <a:rPr kumimoji="1" lang="en-US" altLang="ja-JP" dirty="0" smtClean="0"/>
              <a:t>(496, 218)</a:t>
            </a:r>
          </a:p>
          <a:p>
            <a:r>
              <a:rPr lang="ja-JP" altLang="en-US" dirty="0" smtClean="0"/>
              <a:t>④</a:t>
            </a:r>
            <a:r>
              <a:rPr lang="en-US" altLang="ja-JP" dirty="0" smtClean="0"/>
              <a:t>(215, 260)</a:t>
            </a:r>
            <a:r>
              <a:rPr lang="ja-JP" altLang="en-US" dirty="0" smtClean="0"/>
              <a:t>　⑩</a:t>
            </a:r>
            <a:r>
              <a:rPr lang="en-US" altLang="ja-JP" dirty="0" smtClean="0"/>
              <a:t>(372, 217)</a:t>
            </a:r>
          </a:p>
          <a:p>
            <a:r>
              <a:rPr kumimoji="1" lang="ja-JP" altLang="en-US" dirty="0" smtClean="0"/>
              <a:t>⑤</a:t>
            </a:r>
            <a:r>
              <a:rPr kumimoji="1" lang="en-US" altLang="ja-JP" dirty="0" smtClean="0"/>
              <a:t>(525, 234)</a:t>
            </a:r>
            <a:r>
              <a:rPr kumimoji="1" lang="ja-JP" altLang="en-US" dirty="0" smtClean="0"/>
              <a:t>　⑪</a:t>
            </a:r>
            <a:r>
              <a:rPr kumimoji="1" lang="en-US" altLang="ja-JP" dirty="0" smtClean="0"/>
              <a:t>(252, 217)</a:t>
            </a:r>
          </a:p>
          <a:p>
            <a:r>
              <a:rPr lang="ja-JP" altLang="en-US" dirty="0" smtClean="0"/>
              <a:t>⑥</a:t>
            </a:r>
            <a:r>
              <a:rPr lang="en-US" altLang="ja-JP" dirty="0" smtClean="0"/>
              <a:t>(376, 233)</a:t>
            </a:r>
            <a:r>
              <a:rPr lang="ja-JP" altLang="en-US" dirty="0" smtClean="0"/>
              <a:t>　⑫</a:t>
            </a:r>
            <a:r>
              <a:rPr lang="en-US" altLang="ja-JP" dirty="0" smtClean="0"/>
              <a:t>(123, 220)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8775" y="121473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実際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座標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362" y="995015"/>
            <a:ext cx="435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自分の指、測定値（</a:t>
            </a:r>
            <a:r>
              <a:rPr lang="ja-JP" altLang="en-US" sz="2400" dirty="0"/>
              <a:t>暗</a:t>
            </a:r>
            <a:r>
              <a:rPr lang="ja-JP" altLang="en-US" sz="2400" dirty="0" smtClean="0"/>
              <a:t>めの</a:t>
            </a:r>
            <a:r>
              <a:rPr lang="ja-JP" altLang="en-US" sz="2400" dirty="0"/>
              <a:t>白色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04333"/>
              </p:ext>
            </p:extLst>
          </p:nvPr>
        </p:nvGraphicFramePr>
        <p:xfrm>
          <a:off x="523875" y="176706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①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396.67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28.1411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312.27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13.8971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67357"/>
              </p:ext>
            </p:extLst>
          </p:nvPr>
        </p:nvGraphicFramePr>
        <p:xfrm>
          <a:off x="523875" y="24495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②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147.84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35.0944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307.59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14.4419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57674"/>
              </p:ext>
            </p:extLst>
          </p:nvPr>
        </p:nvGraphicFramePr>
        <p:xfrm>
          <a:off x="523875" y="313195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③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388.73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19.1971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259.98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8.9996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0202"/>
              </p:ext>
            </p:extLst>
          </p:nvPr>
        </p:nvGraphicFramePr>
        <p:xfrm>
          <a:off x="523875" y="3814405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197.39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24.8179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257.91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6.5019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9411"/>
              </p:ext>
            </p:extLst>
          </p:nvPr>
        </p:nvGraphicFramePr>
        <p:xfrm>
          <a:off x="523875" y="4496851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520.55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11.0675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231.35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3.9475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91867"/>
              </p:ext>
            </p:extLst>
          </p:nvPr>
        </p:nvGraphicFramePr>
        <p:xfrm>
          <a:off x="523875" y="517929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371.67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6.8611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233.91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5.0219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27588"/>
              </p:ext>
            </p:extLst>
          </p:nvPr>
        </p:nvGraphicFramePr>
        <p:xfrm>
          <a:off x="2762250" y="176706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227.99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8.3099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233.73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5.0171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19684"/>
              </p:ext>
            </p:extLst>
          </p:nvPr>
        </p:nvGraphicFramePr>
        <p:xfrm>
          <a:off x="2762250" y="2445270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⑧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80.49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10.3899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232.95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5.4075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79999"/>
              </p:ext>
            </p:extLst>
          </p:nvPr>
        </p:nvGraphicFramePr>
        <p:xfrm>
          <a:off x="2762250" y="313195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488.71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7.8459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217.75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25.5475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05418"/>
              </p:ext>
            </p:extLst>
          </p:nvPr>
        </p:nvGraphicFramePr>
        <p:xfrm>
          <a:off x="2762250" y="3814405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⑩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372.15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2.9475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217.38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50.1556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7701"/>
              </p:ext>
            </p:extLst>
          </p:nvPr>
        </p:nvGraphicFramePr>
        <p:xfrm>
          <a:off x="2762250" y="4496850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⑪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248.02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7.3796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212.75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168.3075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32860"/>
              </p:ext>
            </p:extLst>
          </p:nvPr>
        </p:nvGraphicFramePr>
        <p:xfrm>
          <a:off x="2762250" y="517929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127.79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5.1859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209.82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337.5476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962299"/>
            <a:ext cx="3691366" cy="24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438775" y="1767067"/>
            <a:ext cx="273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(404, 309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⑦</a:t>
            </a:r>
            <a:r>
              <a:rPr lang="en-US" altLang="ja-JP" dirty="0" smtClean="0"/>
              <a:t>(238, 233)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(160, 310)</a:t>
            </a:r>
            <a:r>
              <a:rPr lang="ja-JP" altLang="en-US" dirty="0" smtClean="0"/>
              <a:t>　⑧</a:t>
            </a:r>
            <a:r>
              <a:rPr lang="en-US" altLang="ja-JP" dirty="0" smtClean="0"/>
              <a:t>(87,   232)</a:t>
            </a:r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(390, 260)</a:t>
            </a:r>
            <a:r>
              <a:rPr kumimoji="1" lang="ja-JP" altLang="en-US" dirty="0" smtClean="0"/>
              <a:t>　⑨</a:t>
            </a:r>
            <a:r>
              <a:rPr kumimoji="1" lang="en-US" altLang="ja-JP" dirty="0" smtClean="0"/>
              <a:t>(496, 218)</a:t>
            </a:r>
          </a:p>
          <a:p>
            <a:r>
              <a:rPr lang="ja-JP" altLang="en-US" dirty="0" smtClean="0"/>
              <a:t>④</a:t>
            </a:r>
            <a:r>
              <a:rPr lang="en-US" altLang="ja-JP" dirty="0" smtClean="0"/>
              <a:t>(215, 260)</a:t>
            </a:r>
            <a:r>
              <a:rPr lang="ja-JP" altLang="en-US" dirty="0" smtClean="0"/>
              <a:t>　⑩</a:t>
            </a:r>
            <a:r>
              <a:rPr lang="en-US" altLang="ja-JP" dirty="0" smtClean="0"/>
              <a:t>(372, 217)</a:t>
            </a:r>
          </a:p>
          <a:p>
            <a:r>
              <a:rPr kumimoji="1" lang="ja-JP" altLang="en-US" dirty="0" smtClean="0"/>
              <a:t>⑤</a:t>
            </a:r>
            <a:r>
              <a:rPr kumimoji="1" lang="en-US" altLang="ja-JP" dirty="0" smtClean="0"/>
              <a:t>(525, 234)</a:t>
            </a:r>
            <a:r>
              <a:rPr kumimoji="1" lang="ja-JP" altLang="en-US" dirty="0" smtClean="0"/>
              <a:t>　⑪</a:t>
            </a:r>
            <a:r>
              <a:rPr kumimoji="1" lang="en-US" altLang="ja-JP" dirty="0" smtClean="0"/>
              <a:t>(252, 217)</a:t>
            </a:r>
          </a:p>
          <a:p>
            <a:r>
              <a:rPr lang="ja-JP" altLang="en-US" dirty="0" smtClean="0"/>
              <a:t>⑥</a:t>
            </a:r>
            <a:r>
              <a:rPr lang="en-US" altLang="ja-JP" dirty="0" smtClean="0"/>
              <a:t>(376, 233)</a:t>
            </a:r>
            <a:r>
              <a:rPr lang="ja-JP" altLang="en-US" dirty="0" smtClean="0"/>
              <a:t>　⑫</a:t>
            </a:r>
            <a:r>
              <a:rPr lang="en-US" altLang="ja-JP" dirty="0" smtClean="0"/>
              <a:t>(123, 220)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8775" y="121473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実際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座標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362" y="995015"/>
            <a:ext cx="435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自分の指、測定値（オレンジ色）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3975150"/>
            <a:ext cx="3712493" cy="2447925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66004"/>
              </p:ext>
            </p:extLst>
          </p:nvPr>
        </p:nvGraphicFramePr>
        <p:xfrm>
          <a:off x="352424" y="185896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①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388.49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41.0299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304.04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23.5384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30594"/>
              </p:ext>
            </p:extLst>
          </p:nvPr>
        </p:nvGraphicFramePr>
        <p:xfrm>
          <a:off x="352424" y="252699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②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149.18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52.5876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305.67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16.7611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17145"/>
              </p:ext>
            </p:extLst>
          </p:nvPr>
        </p:nvGraphicFramePr>
        <p:xfrm>
          <a:off x="352424" y="319502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③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387.63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24.4931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260.65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7.0875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93187"/>
              </p:ext>
            </p:extLst>
          </p:nvPr>
        </p:nvGraphicFramePr>
        <p:xfrm>
          <a:off x="352424" y="386305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199.74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30.8524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258.72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8.7416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9642"/>
              </p:ext>
            </p:extLst>
          </p:nvPr>
        </p:nvGraphicFramePr>
        <p:xfrm>
          <a:off x="352424" y="453108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519.85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9.8475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234.79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6.4659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18141"/>
              </p:ext>
            </p:extLst>
          </p:nvPr>
        </p:nvGraphicFramePr>
        <p:xfrm>
          <a:off x="352424" y="51991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6.74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233.04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5.6184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47631"/>
              </p:ext>
            </p:extLst>
          </p:nvPr>
        </p:nvGraphicFramePr>
        <p:xfrm>
          <a:off x="2528887" y="1858962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224.94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15.6364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233.82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4.2476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38259"/>
              </p:ext>
            </p:extLst>
          </p:nvPr>
        </p:nvGraphicFramePr>
        <p:xfrm>
          <a:off x="2528887" y="2526991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⑧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83.09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8.6019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233.98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1.7596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5719"/>
              </p:ext>
            </p:extLst>
          </p:nvPr>
        </p:nvGraphicFramePr>
        <p:xfrm>
          <a:off x="2528887" y="3195020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⑨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491.19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5.4139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213.33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163.3811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4334"/>
              </p:ext>
            </p:extLst>
          </p:nvPr>
        </p:nvGraphicFramePr>
        <p:xfrm>
          <a:off x="2528887" y="386305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373.75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7.2075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216.59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132.3819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03623"/>
              </p:ext>
            </p:extLst>
          </p:nvPr>
        </p:nvGraphicFramePr>
        <p:xfrm>
          <a:off x="2528887" y="453108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⑪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252.1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218.55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16.0675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43325"/>
              </p:ext>
            </p:extLst>
          </p:nvPr>
        </p:nvGraphicFramePr>
        <p:xfrm>
          <a:off x="2528887" y="51991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⑫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130.63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4.3731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217.28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34.3616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66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40" y="1290637"/>
            <a:ext cx="2780110" cy="50389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7" y="1248604"/>
            <a:ext cx="2795588" cy="512301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5514975" y="2419350"/>
            <a:ext cx="411956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062162"/>
            <a:ext cx="3936000" cy="2952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062162"/>
            <a:ext cx="3936000" cy="2952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90649" y="533400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人の学習ファイル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62112" y="533400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人の学習ファイル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335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1997869"/>
            <a:ext cx="3936000" cy="2952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997869"/>
            <a:ext cx="3936000" cy="2952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90649" y="533400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人の学習ファイル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62112" y="5334000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人の学習ファイル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256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16" y="667631"/>
            <a:ext cx="2399858" cy="417484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32" y="581834"/>
            <a:ext cx="2321505" cy="42606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1" y="4599556"/>
            <a:ext cx="3275829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46" y="4599556"/>
            <a:ext cx="327582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23725" y="5812393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カメラタッチパネル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45494" y="5793343"/>
            <a:ext cx="233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Iphone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タッチパネル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00" y="909382"/>
            <a:ext cx="2208000" cy="165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94" y="909382"/>
            <a:ext cx="2208000" cy="1656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382"/>
            <a:ext cx="2208000" cy="1656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31" y="2748887"/>
            <a:ext cx="3413338" cy="288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34" y="2739362"/>
            <a:ext cx="3413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0" y="2528900"/>
            <a:ext cx="3744416" cy="2808312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907704" y="4077072"/>
            <a:ext cx="576064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483768" y="4149080"/>
            <a:ext cx="288032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547664" y="4077072"/>
            <a:ext cx="36004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547663" y="4941168"/>
            <a:ext cx="1224137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652120" y="3140968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4788024" y="3140968"/>
            <a:ext cx="864096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804248" y="3140968"/>
            <a:ext cx="970775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4788025" y="5013176"/>
            <a:ext cx="2986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652120" y="3140968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800192" y="3140968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228184" y="3140968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076056" y="4077072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076056" y="4077072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380312" y="4077072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652120" y="3645024"/>
            <a:ext cx="11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076056" y="4563126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868144" y="260086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８ｃｍ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68144" y="52199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２１ｃｍ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96136" y="3877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１７ｃｍ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1520" y="908720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評価方法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806780" y="64935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62960" y="3227543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38081" y="3217578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72143" y="3683449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44150" y="3684078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69313" y="4149080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⑤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72143" y="4151893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⑥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82738" y="4612486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⑨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72143" y="4612486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⑩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21441" y="4144361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⑦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14536" y="4151893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⑧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21366" y="4601839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⑪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914461" y="4591192"/>
            <a:ext cx="1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7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2651"/>
              </p:ext>
            </p:extLst>
          </p:nvPr>
        </p:nvGraphicFramePr>
        <p:xfrm>
          <a:off x="352425" y="16875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r>
                        <a:rPr lang="ja-JP" altLang="en-US" sz="1100" u="none" strike="noStrike">
                          <a:effectLst/>
                        </a:rPr>
                        <a:t>座標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396.96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73.0784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r>
                        <a:rPr lang="ja-JP" altLang="en-US" sz="1100" u="none" strike="noStrike">
                          <a:effectLst/>
                        </a:rPr>
                        <a:t>座標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306.17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206.4011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038225" y="2338706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②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160.28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43.1216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311.1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20.73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38225" y="2989899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③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379.91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29.2019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260.25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7.6475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038225" y="3640138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④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208.83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28.3611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263.38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9.9756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038225" y="4296410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525.68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24.0376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235.96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7.0584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1038225" y="4952682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372.91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14.3819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234.84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10.8744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886075" y="1676399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232.5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5.45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235.86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10.9004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886075" y="2344264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⑧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87.1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237.15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11.6475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2886075" y="2989898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⑨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493.66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34.9644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220.69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12.3739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2886075" y="3635532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⑩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369.15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5.6675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221.58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7.2436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2886075" y="4290378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⑪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243.71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8.8459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221.01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7.7899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886075" y="4952682"/>
          <a:ext cx="13716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128.08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10.2736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220.96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8.3184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438775" y="1767067"/>
            <a:ext cx="273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(404, 309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⑦</a:t>
            </a:r>
            <a:r>
              <a:rPr lang="en-US" altLang="ja-JP" dirty="0" smtClean="0"/>
              <a:t>(238, 233)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(160, 310)</a:t>
            </a:r>
            <a:r>
              <a:rPr lang="ja-JP" altLang="en-US" dirty="0" smtClean="0"/>
              <a:t>　⑧</a:t>
            </a:r>
            <a:r>
              <a:rPr lang="en-US" altLang="ja-JP" dirty="0" smtClean="0"/>
              <a:t>(87,   232)</a:t>
            </a:r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(390, 260)</a:t>
            </a:r>
            <a:r>
              <a:rPr kumimoji="1" lang="ja-JP" altLang="en-US" dirty="0" smtClean="0"/>
              <a:t>　⑨</a:t>
            </a:r>
            <a:r>
              <a:rPr kumimoji="1" lang="en-US" altLang="ja-JP" dirty="0" smtClean="0"/>
              <a:t>(496, 218)</a:t>
            </a:r>
          </a:p>
          <a:p>
            <a:r>
              <a:rPr lang="ja-JP" altLang="en-US" dirty="0" smtClean="0"/>
              <a:t>④</a:t>
            </a:r>
            <a:r>
              <a:rPr lang="en-US" altLang="ja-JP" dirty="0" smtClean="0"/>
              <a:t>(215, 260)</a:t>
            </a:r>
            <a:r>
              <a:rPr lang="ja-JP" altLang="en-US" dirty="0" smtClean="0"/>
              <a:t>　⑩</a:t>
            </a:r>
            <a:r>
              <a:rPr lang="en-US" altLang="ja-JP" dirty="0" smtClean="0"/>
              <a:t>(372, 217)</a:t>
            </a:r>
          </a:p>
          <a:p>
            <a:r>
              <a:rPr kumimoji="1" lang="ja-JP" altLang="en-US" dirty="0" smtClean="0"/>
              <a:t>⑤</a:t>
            </a:r>
            <a:r>
              <a:rPr kumimoji="1" lang="en-US" altLang="ja-JP" dirty="0" smtClean="0"/>
              <a:t>(525, 234)</a:t>
            </a:r>
            <a:r>
              <a:rPr kumimoji="1" lang="ja-JP" altLang="en-US" dirty="0" smtClean="0"/>
              <a:t>　⑪</a:t>
            </a:r>
            <a:r>
              <a:rPr kumimoji="1" lang="en-US" altLang="ja-JP" dirty="0" smtClean="0"/>
              <a:t>(252, 217)</a:t>
            </a:r>
          </a:p>
          <a:p>
            <a:r>
              <a:rPr lang="ja-JP" altLang="en-US" dirty="0" smtClean="0"/>
              <a:t>⑥</a:t>
            </a:r>
            <a:r>
              <a:rPr lang="en-US" altLang="ja-JP" dirty="0" smtClean="0"/>
              <a:t>(376, 233)</a:t>
            </a:r>
            <a:r>
              <a:rPr lang="ja-JP" altLang="en-US" dirty="0" smtClean="0"/>
              <a:t>　⑫</a:t>
            </a:r>
            <a:r>
              <a:rPr lang="en-US" altLang="ja-JP" dirty="0" smtClean="0"/>
              <a:t>(123, 220)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8775" y="121473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実際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座標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362" y="995015"/>
            <a:ext cx="435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自分の指、測定値（平均と分散）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3901279"/>
            <a:ext cx="3400425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438775" y="1767067"/>
            <a:ext cx="2733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(404, 309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⑦</a:t>
            </a:r>
            <a:r>
              <a:rPr lang="en-US" altLang="ja-JP" dirty="0" smtClean="0"/>
              <a:t>(238, 233)</a:t>
            </a:r>
            <a:endParaRPr kumimoji="1" lang="en-US" altLang="ja-JP" dirty="0" smtClean="0"/>
          </a:p>
          <a:p>
            <a:r>
              <a:rPr lang="ja-JP" altLang="en-US" dirty="0" smtClean="0"/>
              <a:t>②</a:t>
            </a:r>
            <a:r>
              <a:rPr lang="en-US" altLang="ja-JP" dirty="0" smtClean="0"/>
              <a:t>(160, 310)</a:t>
            </a:r>
            <a:r>
              <a:rPr lang="ja-JP" altLang="en-US" dirty="0" smtClean="0"/>
              <a:t>　⑧</a:t>
            </a:r>
            <a:r>
              <a:rPr lang="en-US" altLang="ja-JP" dirty="0" smtClean="0"/>
              <a:t>(87,   232)</a:t>
            </a:r>
          </a:p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(390, 260)</a:t>
            </a:r>
            <a:r>
              <a:rPr kumimoji="1" lang="ja-JP" altLang="en-US" dirty="0" smtClean="0"/>
              <a:t>　⑨</a:t>
            </a:r>
            <a:r>
              <a:rPr kumimoji="1" lang="en-US" altLang="ja-JP" dirty="0" smtClean="0"/>
              <a:t>(496, 218)</a:t>
            </a:r>
          </a:p>
          <a:p>
            <a:r>
              <a:rPr lang="ja-JP" altLang="en-US" dirty="0" smtClean="0"/>
              <a:t>④</a:t>
            </a:r>
            <a:r>
              <a:rPr lang="en-US" altLang="ja-JP" dirty="0" smtClean="0"/>
              <a:t>(215, 260)</a:t>
            </a:r>
            <a:r>
              <a:rPr lang="ja-JP" altLang="en-US" dirty="0" smtClean="0"/>
              <a:t>　⑩</a:t>
            </a:r>
            <a:r>
              <a:rPr lang="en-US" altLang="ja-JP" dirty="0" smtClean="0"/>
              <a:t>(372, 217)</a:t>
            </a:r>
          </a:p>
          <a:p>
            <a:r>
              <a:rPr kumimoji="1" lang="ja-JP" altLang="en-US" dirty="0" smtClean="0"/>
              <a:t>⑤</a:t>
            </a:r>
            <a:r>
              <a:rPr kumimoji="1" lang="en-US" altLang="ja-JP" dirty="0" smtClean="0"/>
              <a:t>(525, 234)</a:t>
            </a:r>
            <a:r>
              <a:rPr kumimoji="1" lang="ja-JP" altLang="en-US" dirty="0" smtClean="0"/>
              <a:t>　⑪</a:t>
            </a:r>
            <a:r>
              <a:rPr kumimoji="1" lang="en-US" altLang="ja-JP" dirty="0" smtClean="0"/>
              <a:t>(252, 217)</a:t>
            </a:r>
          </a:p>
          <a:p>
            <a:r>
              <a:rPr lang="ja-JP" altLang="en-US" dirty="0" smtClean="0"/>
              <a:t>⑥</a:t>
            </a:r>
            <a:r>
              <a:rPr lang="en-US" altLang="ja-JP" dirty="0" smtClean="0"/>
              <a:t>(376, 233)</a:t>
            </a:r>
            <a:r>
              <a:rPr lang="ja-JP" altLang="en-US" dirty="0" smtClean="0"/>
              <a:t>　⑫</a:t>
            </a:r>
            <a:r>
              <a:rPr lang="en-US" altLang="ja-JP" dirty="0" smtClean="0"/>
              <a:t>(123, 220)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91100" y="1225848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実際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座標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9074" y="995016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</a:t>
            </a:r>
            <a:r>
              <a:rPr lang="ja-JP" altLang="en-US" sz="2400" dirty="0" smtClean="0"/>
              <a:t>さん、測定値（平均と分散）</a:t>
            </a:r>
            <a:endParaRPr kumimoji="1" lang="ja-JP" altLang="en-US" sz="2400" dirty="0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79398"/>
              </p:ext>
            </p:extLst>
          </p:nvPr>
        </p:nvGraphicFramePr>
        <p:xfrm>
          <a:off x="361950" y="176706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①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x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392.2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258.8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ｙ</a:t>
                      </a:r>
                      <a:r>
                        <a:rPr lang="ja-JP" altLang="en-US" sz="1100" u="none" strike="noStrike">
                          <a:effectLst/>
                        </a:rPr>
                        <a:t>軸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311.04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227.6784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82759"/>
              </p:ext>
            </p:extLst>
          </p:nvPr>
        </p:nvGraphicFramePr>
        <p:xfrm>
          <a:off x="361950" y="24876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②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137.06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531.1364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305.62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83.1156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30146"/>
              </p:ext>
            </p:extLst>
          </p:nvPr>
        </p:nvGraphicFramePr>
        <p:xfrm>
          <a:off x="361950" y="320815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③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378.16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80.7344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262.4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12.6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50949"/>
              </p:ext>
            </p:extLst>
          </p:nvPr>
        </p:nvGraphicFramePr>
        <p:xfrm>
          <a:off x="361950" y="3955514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④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186.44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356.1264</a:t>
                      </a:r>
                      <a:endParaRPr lang="en-US" altLang="ja-JP" sz="11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256.54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16.3284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54246"/>
              </p:ext>
            </p:extLst>
          </p:nvPr>
        </p:nvGraphicFramePr>
        <p:xfrm>
          <a:off x="361950" y="470286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⑤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518.86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98.4404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232.8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8.72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07630"/>
              </p:ext>
            </p:extLst>
          </p:nvPr>
        </p:nvGraphicFramePr>
        <p:xfrm>
          <a:off x="361950" y="5450224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⑥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373.62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64.1556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231.22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7.1716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27284"/>
              </p:ext>
            </p:extLst>
          </p:nvPr>
        </p:nvGraphicFramePr>
        <p:xfrm>
          <a:off x="2600325" y="1767067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221.62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47.1156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229.82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2.7876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40701"/>
              </p:ext>
            </p:extLst>
          </p:nvPr>
        </p:nvGraphicFramePr>
        <p:xfrm>
          <a:off x="2600325" y="24876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⑧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77.14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25.6004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230.14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1.8804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03284"/>
              </p:ext>
            </p:extLst>
          </p:nvPr>
        </p:nvGraphicFramePr>
        <p:xfrm>
          <a:off x="2600325" y="320815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479.44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17.6464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4.48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78951"/>
              </p:ext>
            </p:extLst>
          </p:nvPr>
        </p:nvGraphicFramePr>
        <p:xfrm>
          <a:off x="2600325" y="395551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⑩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366.3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35.57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219.8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17.4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70556"/>
              </p:ext>
            </p:extLst>
          </p:nvPr>
        </p:nvGraphicFramePr>
        <p:xfrm>
          <a:off x="2600325" y="4702869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⑪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236.04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58.3184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221.72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1.0416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44912"/>
              </p:ext>
            </p:extLst>
          </p:nvPr>
        </p:nvGraphicFramePr>
        <p:xfrm>
          <a:off x="2600325" y="5450223"/>
          <a:ext cx="20574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⑫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平均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分散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121.84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32.7344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213.48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86.3296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35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ストーリーボードのレイアウ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487</Words>
  <Application>Microsoft Office PowerPoint</Application>
  <PresentationFormat>画面に合わせる (4:3)</PresentationFormat>
  <Paragraphs>416</Paragraphs>
  <Slides>12</Slides>
  <Notes>0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ストーリーボードのレイアウト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Goto</dc:creator>
  <cp:lastModifiedBy>Goto</cp:lastModifiedBy>
  <cp:revision>17</cp:revision>
  <dcterms:created xsi:type="dcterms:W3CDTF">2019-01-16T00:44:53Z</dcterms:created>
  <dcterms:modified xsi:type="dcterms:W3CDTF">2019-02-12T09:19:45Z</dcterms:modified>
</cp:coreProperties>
</file>